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B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7E2D4-0F3A-455D-9D7B-B7F6B8B12E42}" v="92" dt="2024-05-14T10:23:33.496"/>
    <p1510:client id="{AB2C5D6E-650D-4AAA-AB3B-39DBAD61A748}" v="3" dt="2024-05-14T10:39:43.344"/>
    <p1510:client id="{B7FBA7B4-98CB-4465-B470-93481B901B1C}" v="19" dt="2024-05-14T10:50:17.348"/>
    <p1510:client id="{BAC723C8-B10A-410B-9CDC-A95DC7461A51}" v="51" dt="2024-05-14T10:34:53.350"/>
    <p1510:client id="{BB104CB8-2820-4D12-B25D-8A338572991C}" v="221" dt="2024-05-14T10:51:27.819"/>
    <p1510:client id="{F3485444-9AAA-40D2-9BC6-19D2C06E3081}" v="2" dt="2024-05-14T10:53:53.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85" autoAdjust="0"/>
    <p:restoredTop sz="94660"/>
  </p:normalViewPr>
  <p:slideViewPr>
    <p:cSldViewPr snapToGrid="0">
      <p:cViewPr varScale="1">
        <p:scale>
          <a:sx n="74" d="100"/>
          <a:sy n="74" d="100"/>
        </p:scale>
        <p:origin x="33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32E-4D23-BB0D-430C3C60CC0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32E-4D23-BB0D-430C3C60CC0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32E-4D23-BB0D-430C3C60CC0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32E-4D23-BB0D-430C3C60CC03}"/>
              </c:ext>
            </c:extLst>
          </c:dPt>
          <c:dLbls>
            <c:dLbl>
              <c:idx val="0"/>
              <c:layout>
                <c:manualLayout>
                  <c:x val="9.0594509184278096E-2"/>
                  <c:y val="-6.8924202163744036E-2"/>
                </c:manualLayout>
              </c:layout>
              <c:tx>
                <c:rich>
                  <a:bodyPr rot="0" spcFirstLastPara="1" vertOverflow="clip" horzOverflow="clip" vert="horz" wrap="square" lIns="38100" tIns="19050" rIns="38100" bIns="19050" anchor="ctr" anchorCtr="1">
                    <a:spAutoFit/>
                  </a:bodyPr>
                  <a:lstStyle/>
                  <a:p>
                    <a:pPr>
                      <a:defRPr lang="ja-JP" sz="900" b="0" i="0" u="none" strike="noStrike" kern="1200" baseline="0">
                        <a:solidFill>
                          <a:schemeClr val="dk1">
                            <a:lumMod val="65000"/>
                            <a:lumOff val="35000"/>
                          </a:schemeClr>
                        </a:solidFill>
                        <a:latin typeface="+mn-lt"/>
                        <a:ea typeface="+mn-ea"/>
                        <a:cs typeface="+mn-cs"/>
                      </a:defRPr>
                    </a:pPr>
                    <a:r>
                      <a:rPr lang="en-US" altLang="ja-JP" sz="800" baseline="0"/>
                      <a:t>1.</a:t>
                    </a:r>
                    <a:r>
                      <a:rPr lang="ja-JP" altLang="en-US" sz="800" baseline="0"/>
                      <a:t>今回と同条件であれば出店したい
</a:t>
                    </a:r>
                    <a:fld id="{E3B2EC47-F765-4887-833F-E0A29400517B}" type="PERCENTAGE">
                      <a:rPr lang="en-US" altLang="ja-JP" sz="800" baseline="0"/>
                      <a:pPr>
                        <a:defRPr lang="ja-JP"/>
                      </a:pPr>
                      <a:t>[パーセンテージ]</a:t>
                    </a:fld>
                    <a:endParaRPr lang="ja-JP" altLang="en-US" sz="800" baseline="0"/>
                  </a:p>
                </c:rich>
              </c:tx>
              <c:spPr>
                <a:xfrm>
                  <a:off x="3384375" y="1623759"/>
                  <a:ext cx="1090841" cy="606526"/>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xmlns:c16r2="http://schemas.microsoft.com/office/drawing/2015/06/chart" xmlns:r="http://schemas.openxmlformats.org/officeDocument/2006/relationships" xmln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lang="ja-JP"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632E-4D23-BB0D-430C3C60CC03}"/>
                </c:ext>
                <c:ext xmlns:c15="http://schemas.microsoft.com/office/drawing/2012/chart" uri="{CE6537A1-D6FC-4f65-9D91-7224C49458BB}">
                  <c15:spPr xmlns:c15="http://schemas.microsoft.com/office/drawing/2012/chart">
                    <a:prstGeom prst="wedgeRectCallout">
                      <a:avLst>
                        <a:gd name="adj1" fmla="val -73240"/>
                        <a:gd name="adj2" fmla="val -80864"/>
                      </a:avLst>
                    </a:prstGeom>
                    <a:noFill/>
                    <a:ln>
                      <a:noFill/>
                    </a:ln>
                  </c15:spPr>
                  <c15:layout>
                    <c:manualLayout>
                      <c:w val="0.23939276230605483"/>
                      <c:h val="0.25320606082112063"/>
                    </c:manualLayout>
                  </c15:layout>
                  <c15:dlblFieldTable/>
                  <c15:showDataLabelsRange val="0"/>
                </c:ext>
              </c:extLst>
            </c:dLbl>
            <c:dLbl>
              <c:idx val="1"/>
              <c:layout>
                <c:manualLayout>
                  <c:x val="-4.3700594728641344E-2"/>
                  <c:y val="0.35832527965233135"/>
                </c:manualLayout>
              </c:layout>
              <c:tx>
                <c:rich>
                  <a:bodyPr rot="0" spcFirstLastPara="1" vertOverflow="clip" horzOverflow="clip" vert="horz" wrap="square" lIns="38100" tIns="19050" rIns="38100" bIns="19050" anchor="ctr" anchorCtr="1">
                    <a:noAutofit/>
                  </a:bodyPr>
                  <a:lstStyle/>
                  <a:p>
                    <a:pPr>
                      <a:defRPr lang="ja-JP" sz="900" b="0" i="0" u="none" strike="noStrike" kern="1200" baseline="0">
                        <a:solidFill>
                          <a:schemeClr val="dk1">
                            <a:lumMod val="65000"/>
                            <a:lumOff val="35000"/>
                          </a:schemeClr>
                        </a:solidFill>
                        <a:latin typeface="+mn-lt"/>
                        <a:ea typeface="+mn-ea"/>
                        <a:cs typeface="+mn-cs"/>
                      </a:defRPr>
                    </a:pPr>
                    <a:r>
                      <a:rPr lang="ja-JP" altLang="en-US" sz="800" baseline="0"/>
                      <a:t>２</a:t>
                    </a:r>
                    <a:r>
                      <a:rPr lang="en-US" altLang="ja-JP" sz="800" baseline="0"/>
                      <a:t>.</a:t>
                    </a:r>
                    <a:r>
                      <a:rPr lang="ja-JP" altLang="en-US" sz="800" baseline="0"/>
                      <a:t>多少条件がわるくなっても出店したい
</a:t>
                    </a:r>
                    <a:fld id="{CF491755-CC18-49BC-8B4F-CA819FBDCB60}" type="PERCENTAGE">
                      <a:rPr lang="en-US" altLang="ja-JP" sz="800" baseline="0"/>
                      <a:pPr>
                        <a:defRPr lang="ja-JP"/>
                      </a:pPr>
                      <a:t>[パーセンテージ]</a:t>
                    </a:fld>
                    <a:endParaRPr lang="ja-JP" altLang="en-US" sz="800" baseline="0"/>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lang="ja-JP"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632E-4D23-BB0D-430C3C60CC03}"/>
                </c:ext>
                <c:ext xmlns:c15="http://schemas.microsoft.com/office/drawing/2012/chart" uri="{CE6537A1-D6FC-4f65-9D91-7224C49458BB}">
                  <c15:spPr xmlns:c15="http://schemas.microsoft.com/office/drawing/2012/chart">
                    <a:prstGeom prst="wedgeRectCallout">
                      <a:avLst/>
                    </a:prstGeom>
                    <a:noFill/>
                    <a:ln>
                      <a:noFill/>
                    </a:ln>
                  </c15:spPr>
                  <c15:layout>
                    <c:manualLayout>
                      <c:w val="0.22388395110496628"/>
                      <c:h val="0.22210959824829829"/>
                    </c:manualLayout>
                  </c15:layout>
                  <c15:dlblFieldTable/>
                  <c15:showDataLabelsRange val="0"/>
                </c:ext>
              </c:extLst>
            </c:dLbl>
            <c:dLbl>
              <c:idx val="2"/>
              <c:layout>
                <c:manualLayout>
                  <c:x val="-0.14642328878354949"/>
                  <c:y val="0.20147074478632868"/>
                </c:manualLayout>
              </c:layout>
              <c:tx>
                <c:rich>
                  <a:bodyPr/>
                  <a:lstStyle/>
                  <a:p>
                    <a:r>
                      <a:rPr lang="en-US" altLang="ja-JP" sz="800" baseline="0"/>
                      <a:t>3.</a:t>
                    </a:r>
                    <a:r>
                      <a:rPr lang="ja-JP" altLang="en-US" sz="800" baseline="0"/>
                      <a:t>出店しない
</a:t>
                    </a:r>
                    <a:fld id="{47C2D18E-6D1A-4590-B732-ECCBBF125248}" type="PERCENTAGE">
                      <a:rPr lang="en-US" altLang="ja-JP" sz="800" baseline="0"/>
                      <a:pPr/>
                      <a:t>[パーセンテージ]</a:t>
                    </a:fld>
                    <a:endParaRPr lang="ja-JP" altLang="en-US" sz="800" baseline="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632E-4D23-BB0D-430C3C60CC03}"/>
                </c:ext>
                <c:ext xmlns:c15="http://schemas.microsoft.com/office/drawing/2012/chart" uri="{CE6537A1-D6FC-4f65-9D91-7224C49458BB}">
                  <c15:dlblFieldTable/>
                  <c15:showDataLabelsRange val="0"/>
                </c:ext>
              </c:extLst>
            </c:dLbl>
            <c:dLbl>
              <c:idx val="3"/>
              <c:layout>
                <c:manualLayout>
                  <c:x val="-5.5561700353325874E-2"/>
                  <c:y val="0.12989561177013298"/>
                </c:manualLayout>
              </c:layout>
              <c:tx>
                <c:rich>
                  <a:bodyPr rot="0" spcFirstLastPara="1" vertOverflow="clip" horzOverflow="clip" vert="horz" wrap="square" lIns="38100" tIns="19050" rIns="38100" bIns="19050" anchor="ctr" anchorCtr="1">
                    <a:noAutofit/>
                  </a:bodyPr>
                  <a:lstStyle/>
                  <a:p>
                    <a:pPr>
                      <a:defRPr lang="ja-JP" sz="900" b="0" i="0" u="none" strike="noStrike" kern="1200" baseline="0">
                        <a:solidFill>
                          <a:schemeClr val="dk1">
                            <a:lumMod val="65000"/>
                            <a:lumOff val="35000"/>
                          </a:schemeClr>
                        </a:solidFill>
                        <a:latin typeface="+mn-lt"/>
                        <a:ea typeface="+mn-ea"/>
                        <a:cs typeface="+mn-cs"/>
                      </a:defRPr>
                    </a:pPr>
                    <a:r>
                      <a:rPr lang="en-US" altLang="ja-JP" sz="800" baseline="0"/>
                      <a:t>4.</a:t>
                    </a:r>
                    <a:r>
                      <a:rPr lang="ja-JP" altLang="en-US" sz="800" baseline="0"/>
                      <a:t>どちらともいえない</a:t>
                    </a:r>
                    <a:r>
                      <a:rPr lang="ja-JP" altLang="en-US" baseline="0"/>
                      <a:t>
</a:t>
                    </a:r>
                    <a:fld id="{DA13E541-E28D-4D2E-B1F5-56EF191D626C}" type="PERCENTAGE">
                      <a:rPr lang="en-US" altLang="ja-JP" baseline="0"/>
                      <a:pPr>
                        <a:defRPr lang="ja-JP"/>
                      </a:pPr>
                      <a:t>[パーセンテージ]</a:t>
                    </a:fld>
                    <a:endParaRPr lang="ja-JP" altLang="en-US" baseline="0"/>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lang="ja-JP"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632E-4D23-BB0D-430C3C60CC03}"/>
                </c:ext>
                <c:ext xmlns:c15="http://schemas.microsoft.com/office/drawing/2012/chart" uri="{CE6537A1-D6FC-4f65-9D91-7224C49458BB}">
                  <c15:spPr xmlns:c15="http://schemas.microsoft.com/office/drawing/2012/chart">
                    <a:prstGeom prst="wedgeRectCallout">
                      <a:avLst/>
                    </a:prstGeom>
                    <a:noFill/>
                    <a:ln>
                      <a:noFill/>
                    </a:ln>
                  </c15:spPr>
                  <c15:layout>
                    <c:manualLayout>
                      <c:w val="0.31088112010885072"/>
                      <c:h val="0.15444615374981474"/>
                    </c:manualLayout>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ja-JP" sz="9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val>
            <c:numRef>
              <c:f>Sheet1!$AP$80:$AS$80</c:f>
              <c:numCache>
                <c:formatCode>General</c:formatCode>
                <c:ptCount val="4"/>
                <c:pt idx="0">
                  <c:v>53</c:v>
                </c:pt>
                <c:pt idx="1">
                  <c:v>6</c:v>
                </c:pt>
                <c:pt idx="2">
                  <c:v>1</c:v>
                </c:pt>
                <c:pt idx="3">
                  <c:v>11</c:v>
                </c:pt>
              </c:numCache>
            </c:numRef>
          </c:val>
          <c:extLst xmlns:c16r2="http://schemas.microsoft.com/office/drawing/2015/06/chart">
            <c:ext xmlns:c16="http://schemas.microsoft.com/office/drawing/2014/chart" uri="{C3380CC4-5D6E-409C-BE32-E72D297353CC}">
              <c16:uniqueId val="{00000008-632E-4D23-BB0D-430C3C60CC03}"/>
            </c:ext>
          </c:extLst>
        </c:ser>
        <c:ser>
          <c:idx val="1"/>
          <c:order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A-632E-4D23-BB0D-430C3C60CC0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C-632E-4D23-BB0D-430C3C60CC0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E-632E-4D23-BB0D-430C3C60CC0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0-632E-4D23-BB0D-430C3C60CC03}"/>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ja-JP" sz="9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val>
            <c:numRef>
              <c:f>Sheet1!$AP$81:$AS$81</c:f>
              <c:numCache>
                <c:formatCode>General</c:formatCode>
                <c:ptCount val="4"/>
                <c:pt idx="0">
                  <c:v>71</c:v>
                </c:pt>
              </c:numCache>
            </c:numRef>
          </c:val>
          <c:extLst xmlns:c16r2="http://schemas.microsoft.com/office/drawing/2015/06/chart">
            <c:ext xmlns:c16="http://schemas.microsoft.com/office/drawing/2014/chart" uri="{C3380CC4-5D6E-409C-BE32-E72D297353CC}">
              <c16:uniqueId val="{00000011-632E-4D23-BB0D-430C3C60CC0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30"/>
          </a:xfrm>
          <a:prstGeom prst="rect">
            <a:avLst/>
          </a:prstGeom>
        </p:spPr>
        <p:txBody>
          <a:bodyPr vert="horz" lIns="90750" tIns="45375" rIns="90750" bIns="453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1" cy="495030"/>
          </a:xfrm>
          <a:prstGeom prst="rect">
            <a:avLst/>
          </a:prstGeom>
        </p:spPr>
        <p:txBody>
          <a:bodyPr vert="horz" lIns="90750" tIns="45375" rIns="90750" bIns="45375" rtlCol="0"/>
          <a:lstStyle>
            <a:lvl1pPr algn="r">
              <a:defRPr sz="1200"/>
            </a:lvl1pPr>
          </a:lstStyle>
          <a:p>
            <a:fld id="{955B30D1-947B-4C95-9AAD-0AD48147E18D}" type="datetimeFigureOut">
              <a:rPr kumimoji="1" lang="ja-JP" altLang="en-US" smtClean="0"/>
              <a:t>2024/6/11</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0750" tIns="45375" rIns="90750" bIns="45375"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750" tIns="45375" rIns="90750" bIns="453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5029"/>
          </a:xfrm>
          <a:prstGeom prst="rect">
            <a:avLst/>
          </a:prstGeom>
        </p:spPr>
        <p:txBody>
          <a:bodyPr vert="horz" lIns="90750" tIns="45375" rIns="90750" bIns="453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5"/>
            <a:ext cx="2918831" cy="495029"/>
          </a:xfrm>
          <a:prstGeom prst="rect">
            <a:avLst/>
          </a:prstGeom>
        </p:spPr>
        <p:txBody>
          <a:bodyPr vert="horz" lIns="90750" tIns="45375" rIns="90750" bIns="45375" rtlCol="0" anchor="b"/>
          <a:lstStyle>
            <a:lvl1pPr algn="r">
              <a:defRPr sz="1200"/>
            </a:lvl1pPr>
          </a:lstStyle>
          <a:p>
            <a:fld id="{17247250-BBA4-4989-A63C-C1CA21C38F9F}" type="slidenum">
              <a:rPr kumimoji="1" lang="ja-JP" altLang="en-US" smtClean="0"/>
              <a:t>‹#›</a:t>
            </a:fld>
            <a:endParaRPr kumimoji="1" lang="ja-JP" altLang="en-US"/>
          </a:p>
        </p:txBody>
      </p:sp>
    </p:spTree>
    <p:extLst>
      <p:ext uri="{BB962C8B-B14F-4D97-AF65-F5344CB8AC3E}">
        <p14:creationId xmlns:p14="http://schemas.microsoft.com/office/powerpoint/2010/main" val="9410446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7247250-BBA4-4989-A63C-C1CA21C38F9F}" type="slidenum">
              <a:rPr kumimoji="1" lang="ja-JP" altLang="en-US" smtClean="0"/>
              <a:t>2</a:t>
            </a:fld>
            <a:endParaRPr kumimoji="1" lang="ja-JP" altLang="en-US"/>
          </a:p>
        </p:txBody>
      </p:sp>
    </p:spTree>
    <p:extLst>
      <p:ext uri="{BB962C8B-B14F-4D97-AF65-F5344CB8AC3E}">
        <p14:creationId xmlns:p14="http://schemas.microsoft.com/office/powerpoint/2010/main" val="79495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7247250-BBA4-4989-A63C-C1CA21C38F9F}" type="slidenum">
              <a:rPr kumimoji="1" lang="ja-JP" altLang="en-US" smtClean="0"/>
              <a:t>9</a:t>
            </a:fld>
            <a:endParaRPr kumimoji="1" lang="ja-JP" altLang="en-US"/>
          </a:p>
        </p:txBody>
      </p:sp>
    </p:spTree>
    <p:extLst>
      <p:ext uri="{BB962C8B-B14F-4D97-AF65-F5344CB8AC3E}">
        <p14:creationId xmlns:p14="http://schemas.microsoft.com/office/powerpoint/2010/main" val="293036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247250-BBA4-4989-A63C-C1CA21C38F9F}" type="slidenum">
              <a:rPr kumimoji="1" lang="ja-JP" altLang="en-US" smtClean="0"/>
              <a:t>12</a:t>
            </a:fld>
            <a:endParaRPr kumimoji="1" lang="ja-JP" altLang="en-US"/>
          </a:p>
        </p:txBody>
      </p:sp>
    </p:spTree>
    <p:extLst>
      <p:ext uri="{BB962C8B-B14F-4D97-AF65-F5344CB8AC3E}">
        <p14:creationId xmlns:p14="http://schemas.microsoft.com/office/powerpoint/2010/main" val="823702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BF2BACDF-8445-4856-9314-524D9C8F8DA4}" type="datetime1">
              <a:rPr kumimoji="1" lang="ja-JP" altLang="en-US" smtClean="0"/>
              <a:t>2024/6/11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602FC4-DEC8-4D6F-8C46-7B8874FEDBEB}" type="slidenum">
              <a:rPr kumimoji="1" lang="ja-JP" altLang="en-US" smtClean="0"/>
              <a:t>‹#›</a:t>
            </a:fld>
            <a:endParaRPr kumimoji="1" lang="ja-JP" altLang="en-US"/>
          </a:p>
        </p:txBody>
      </p:sp>
    </p:spTree>
    <p:extLst>
      <p:ext uri="{BB962C8B-B14F-4D97-AF65-F5344CB8AC3E}">
        <p14:creationId xmlns:p14="http://schemas.microsoft.com/office/powerpoint/2010/main" val="419518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BD085EE-645E-4EF1-8715-93DF6FA831D8}" type="datetime1">
              <a:rPr kumimoji="1" lang="ja-JP" altLang="en-US" smtClean="0"/>
              <a:t>2024/6/11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602FC4-DEC8-4D6F-8C46-7B8874FEDBEB}" type="slidenum">
              <a:rPr kumimoji="1" lang="ja-JP" altLang="en-US" smtClean="0"/>
              <a:t>‹#›</a:t>
            </a:fld>
            <a:endParaRPr kumimoji="1" lang="ja-JP" altLang="en-US"/>
          </a:p>
        </p:txBody>
      </p:sp>
    </p:spTree>
    <p:extLst>
      <p:ext uri="{BB962C8B-B14F-4D97-AF65-F5344CB8AC3E}">
        <p14:creationId xmlns:p14="http://schemas.microsoft.com/office/powerpoint/2010/main" val="137498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70D9BA8-F933-461D-A266-CA8F33982452}" type="datetime1">
              <a:rPr kumimoji="1" lang="ja-JP" altLang="en-US" smtClean="0"/>
              <a:t>2024/6/11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602FC4-DEC8-4D6F-8C46-7B8874FEDBEB}" type="slidenum">
              <a:rPr kumimoji="1" lang="ja-JP" altLang="en-US" smtClean="0"/>
              <a:t>‹#›</a:t>
            </a:fld>
            <a:endParaRPr kumimoji="1" lang="ja-JP" altLang="en-US"/>
          </a:p>
        </p:txBody>
      </p:sp>
    </p:spTree>
    <p:extLst>
      <p:ext uri="{BB962C8B-B14F-4D97-AF65-F5344CB8AC3E}">
        <p14:creationId xmlns:p14="http://schemas.microsoft.com/office/powerpoint/2010/main" val="246640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16F805-9F7D-4FCD-820E-DF0BE14BD80E}" type="datetime1">
              <a:rPr kumimoji="1" lang="ja-JP" altLang="en-US" smtClean="0"/>
              <a:t>2024/6/11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正方形/長方形 9">
            <a:extLst>
              <a:ext uri="{FF2B5EF4-FFF2-40B4-BE49-F238E27FC236}">
                <a16:creationId xmlns:a16="http://schemas.microsoft.com/office/drawing/2014/main" xmlns="" id="{CAC222FB-4C09-D977-B8F9-B9B160D43446}"/>
              </a:ext>
            </a:extLst>
          </p:cNvPr>
          <p:cNvSpPr/>
          <p:nvPr userDrawn="1"/>
        </p:nvSpPr>
        <p:spPr>
          <a:xfrm>
            <a:off x="264696" y="372979"/>
            <a:ext cx="5883442" cy="2767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xmlns="" id="{3CC903F9-603D-5E77-BFB8-23E5943C2A39}"/>
              </a:ext>
            </a:extLst>
          </p:cNvPr>
          <p:cNvSpPr/>
          <p:nvPr userDrawn="1"/>
        </p:nvSpPr>
        <p:spPr>
          <a:xfrm>
            <a:off x="6148138" y="372979"/>
            <a:ext cx="445167" cy="2767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5DC1D0A0-CF8B-9A4C-A8D8-45C7351DC0E0}"/>
              </a:ext>
            </a:extLst>
          </p:cNvPr>
          <p:cNvSpPr txBox="1"/>
          <p:nvPr userDrawn="1"/>
        </p:nvSpPr>
        <p:spPr>
          <a:xfrm>
            <a:off x="288754" y="421105"/>
            <a:ext cx="3435556" cy="215444"/>
          </a:xfrm>
          <a:prstGeom prst="rect">
            <a:avLst/>
          </a:prstGeom>
          <a:noFill/>
        </p:spPr>
        <p:txBody>
          <a:bodyPr wrap="none" rtlCol="0">
            <a:spAutoFit/>
          </a:bodyPr>
          <a:lstStyle/>
          <a:p>
            <a:r>
              <a:rPr kumimoji="1" lang="ja-JP" altLang="en-US" sz="800">
                <a:solidFill>
                  <a:schemeClr val="bg1"/>
                </a:solidFill>
                <a:latin typeface="メイリオ" panose="020B0604030504040204" pitchFamily="50" charset="-128"/>
                <a:ea typeface="メイリオ" panose="020B0604030504040204" pitchFamily="50" charset="-128"/>
              </a:rPr>
              <a:t>北海道まるごとフェア </a:t>
            </a:r>
            <a:r>
              <a:rPr kumimoji="1" lang="en-US" altLang="ja-JP" sz="800">
                <a:solidFill>
                  <a:schemeClr val="bg1"/>
                </a:solidFill>
                <a:latin typeface="メイリオ" panose="020B0604030504040204" pitchFamily="50" charset="-128"/>
                <a:ea typeface="メイリオ" panose="020B0604030504040204" pitchFamily="50" charset="-128"/>
              </a:rPr>
              <a:t>in </a:t>
            </a:r>
            <a:r>
              <a:rPr kumimoji="1" lang="ja-JP" altLang="en-US" sz="800">
                <a:solidFill>
                  <a:schemeClr val="bg1"/>
                </a:solidFill>
                <a:latin typeface="メイリオ" panose="020B0604030504040204" pitchFamily="50" charset="-128"/>
                <a:ea typeface="メイリオ" panose="020B0604030504040204" pitchFamily="50" charset="-128"/>
              </a:rPr>
              <a:t>サンシャインシティ（</a:t>
            </a:r>
            <a:r>
              <a:rPr kumimoji="1" lang="en-US" altLang="ja-JP" sz="800">
                <a:solidFill>
                  <a:schemeClr val="bg1"/>
                </a:solidFill>
                <a:latin typeface="メイリオ" panose="020B0604030504040204" pitchFamily="50" charset="-128"/>
                <a:ea typeface="メイリオ" panose="020B0604030504040204" pitchFamily="50" charset="-128"/>
              </a:rPr>
              <a:t>2024</a:t>
            </a:r>
            <a:r>
              <a:rPr kumimoji="1" lang="ja-JP" altLang="en-US" sz="800">
                <a:solidFill>
                  <a:schemeClr val="bg1"/>
                </a:solidFill>
                <a:latin typeface="メイリオ" panose="020B0604030504040204" pitchFamily="50" charset="-128"/>
                <a:ea typeface="メイリオ" panose="020B0604030504040204" pitchFamily="50" charset="-128"/>
              </a:rPr>
              <a:t>）出店のご案内</a:t>
            </a:r>
          </a:p>
        </p:txBody>
      </p:sp>
      <p:sp>
        <p:nvSpPr>
          <p:cNvPr id="6" name="Slide Number Placeholder 5"/>
          <p:cNvSpPr>
            <a:spLocks noGrp="1"/>
          </p:cNvSpPr>
          <p:nvPr>
            <p:ph type="sldNum" sz="quarter" idx="12"/>
          </p:nvPr>
        </p:nvSpPr>
        <p:spPr>
          <a:xfrm>
            <a:off x="4981509" y="265997"/>
            <a:ext cx="1543050" cy="527403"/>
          </a:xfrm>
        </p:spPr>
        <p:txBody>
          <a:bodyPr/>
          <a:lstStyle>
            <a:lvl1pPr>
              <a:defRPr>
                <a:solidFill>
                  <a:schemeClr val="tx1"/>
                </a:solidFill>
                <a:latin typeface="メイリオ" panose="020B0604030504040204" pitchFamily="50" charset="-128"/>
                <a:ea typeface="メイリオ" panose="020B0604030504040204" pitchFamily="50" charset="-128"/>
              </a:defRPr>
            </a:lvl1pPr>
          </a:lstStyle>
          <a:p>
            <a:fld id="{6B602FC4-DEC8-4D6F-8C46-7B8874FEDBEB}" type="slidenum">
              <a:rPr kumimoji="1" lang="ja-JP" altLang="en-US" smtClean="0"/>
              <a:pPr/>
              <a:t>‹#›</a:t>
            </a:fld>
            <a:endParaRPr kumimoji="1" lang="ja-JP" altLang="en-US"/>
          </a:p>
        </p:txBody>
      </p:sp>
    </p:spTree>
    <p:extLst>
      <p:ext uri="{BB962C8B-B14F-4D97-AF65-F5344CB8AC3E}">
        <p14:creationId xmlns:p14="http://schemas.microsoft.com/office/powerpoint/2010/main" val="270846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1C0A16-EBC5-411C-8977-BC2476D4186B}" type="datetime1">
              <a:rPr kumimoji="1" lang="ja-JP" altLang="en-US" smtClean="0"/>
              <a:t>2024/6/11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602FC4-DEC8-4D6F-8C46-7B8874FEDBEB}" type="slidenum">
              <a:rPr kumimoji="1" lang="ja-JP" altLang="en-US" smtClean="0"/>
              <a:t>‹#›</a:t>
            </a:fld>
            <a:endParaRPr kumimoji="1" lang="ja-JP" altLang="en-US"/>
          </a:p>
        </p:txBody>
      </p:sp>
    </p:spTree>
    <p:extLst>
      <p:ext uri="{BB962C8B-B14F-4D97-AF65-F5344CB8AC3E}">
        <p14:creationId xmlns:p14="http://schemas.microsoft.com/office/powerpoint/2010/main" val="362922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BCEAE2A-9914-4204-8210-EB2E5FDF130C}" type="datetime1">
              <a:rPr kumimoji="1" lang="ja-JP" altLang="en-US" smtClean="0"/>
              <a:t>2024/6/11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602FC4-DEC8-4D6F-8C46-7B8874FEDBEB}" type="slidenum">
              <a:rPr kumimoji="1" lang="ja-JP" altLang="en-US" smtClean="0"/>
              <a:t>‹#›</a:t>
            </a:fld>
            <a:endParaRPr kumimoji="1" lang="ja-JP" altLang="en-US"/>
          </a:p>
        </p:txBody>
      </p:sp>
    </p:spTree>
    <p:extLst>
      <p:ext uri="{BB962C8B-B14F-4D97-AF65-F5344CB8AC3E}">
        <p14:creationId xmlns:p14="http://schemas.microsoft.com/office/powerpoint/2010/main" val="149711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01413F2-23DB-4DFF-BAD6-715CAFF6801A}" type="datetime1">
              <a:rPr kumimoji="1" lang="ja-JP" altLang="en-US" smtClean="0"/>
              <a:t>2024/6/11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602FC4-DEC8-4D6F-8C46-7B8874FEDBEB}" type="slidenum">
              <a:rPr kumimoji="1" lang="ja-JP" altLang="en-US" smtClean="0"/>
              <a:t>‹#›</a:t>
            </a:fld>
            <a:endParaRPr kumimoji="1" lang="ja-JP" altLang="en-US"/>
          </a:p>
        </p:txBody>
      </p:sp>
    </p:spTree>
    <p:extLst>
      <p:ext uri="{BB962C8B-B14F-4D97-AF65-F5344CB8AC3E}">
        <p14:creationId xmlns:p14="http://schemas.microsoft.com/office/powerpoint/2010/main" val="103773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56BF77A-1CC0-4471-9357-23D16DA5C5FC}" type="datetime1">
              <a:rPr kumimoji="1" lang="ja-JP" altLang="en-US" smtClean="0"/>
              <a:t>2024/6/11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602FC4-DEC8-4D6F-8C46-7B8874FEDBEB}" type="slidenum">
              <a:rPr kumimoji="1" lang="ja-JP" altLang="en-US" smtClean="0"/>
              <a:t>‹#›</a:t>
            </a:fld>
            <a:endParaRPr kumimoji="1" lang="ja-JP" altLang="en-US"/>
          </a:p>
        </p:txBody>
      </p:sp>
    </p:spTree>
    <p:extLst>
      <p:ext uri="{BB962C8B-B14F-4D97-AF65-F5344CB8AC3E}">
        <p14:creationId xmlns:p14="http://schemas.microsoft.com/office/powerpoint/2010/main" val="280763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AD179-0018-4B2B-9AF0-47A3EEA5877E}" type="datetime1">
              <a:rPr kumimoji="1" lang="ja-JP" altLang="en-US" smtClean="0"/>
              <a:t>2024/6/11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602FC4-DEC8-4D6F-8C46-7B8874FEDBEB}" type="slidenum">
              <a:rPr kumimoji="1" lang="ja-JP" altLang="en-US" smtClean="0"/>
              <a:t>‹#›</a:t>
            </a:fld>
            <a:endParaRPr kumimoji="1" lang="ja-JP" altLang="en-US"/>
          </a:p>
        </p:txBody>
      </p:sp>
    </p:spTree>
    <p:extLst>
      <p:ext uri="{BB962C8B-B14F-4D97-AF65-F5344CB8AC3E}">
        <p14:creationId xmlns:p14="http://schemas.microsoft.com/office/powerpoint/2010/main" val="95832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5E494B-5689-4A96-B03B-69954621DAF7}" type="datetime1">
              <a:rPr kumimoji="1" lang="ja-JP" altLang="en-US" smtClean="0"/>
              <a:t>2024/6/11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602FC4-DEC8-4D6F-8C46-7B8874FEDBEB}" type="slidenum">
              <a:rPr kumimoji="1" lang="ja-JP" altLang="en-US" smtClean="0"/>
              <a:t>‹#›</a:t>
            </a:fld>
            <a:endParaRPr kumimoji="1" lang="ja-JP" altLang="en-US"/>
          </a:p>
        </p:txBody>
      </p:sp>
    </p:spTree>
    <p:extLst>
      <p:ext uri="{BB962C8B-B14F-4D97-AF65-F5344CB8AC3E}">
        <p14:creationId xmlns:p14="http://schemas.microsoft.com/office/powerpoint/2010/main" val="25026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B395F6-C045-4952-8A24-EC9AA8A12CC6}" type="datetime1">
              <a:rPr kumimoji="1" lang="ja-JP" altLang="en-US" smtClean="0"/>
              <a:t>2024/6/11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602FC4-DEC8-4D6F-8C46-7B8874FEDBEB}" type="slidenum">
              <a:rPr kumimoji="1" lang="ja-JP" altLang="en-US" smtClean="0"/>
              <a:t>‹#›</a:t>
            </a:fld>
            <a:endParaRPr kumimoji="1" lang="ja-JP" altLang="en-US"/>
          </a:p>
        </p:txBody>
      </p:sp>
    </p:spTree>
    <p:extLst>
      <p:ext uri="{BB962C8B-B14F-4D97-AF65-F5344CB8AC3E}">
        <p14:creationId xmlns:p14="http://schemas.microsoft.com/office/powerpoint/2010/main" val="71619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43E3F3B-6232-43F8-BB6A-0245CCB5B83C}" type="datetime1">
              <a:rPr kumimoji="1" lang="ja-JP" altLang="en-US" smtClean="0"/>
              <a:t>2024/6/11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B602FC4-DEC8-4D6F-8C46-7B8874FEDBEB}" type="slidenum">
              <a:rPr kumimoji="1" lang="ja-JP" altLang="en-US" smtClean="0"/>
              <a:t>‹#›</a:t>
            </a:fld>
            <a:endParaRPr kumimoji="1" lang="ja-JP" altLang="en-US"/>
          </a:p>
        </p:txBody>
      </p:sp>
    </p:spTree>
    <p:extLst>
      <p:ext uri="{BB962C8B-B14F-4D97-AF65-F5344CB8AC3E}">
        <p14:creationId xmlns:p14="http://schemas.microsoft.com/office/powerpoint/2010/main" val="2214510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xmlns="" id="{C136A830-11BB-18EE-302A-3114765ADC8D}"/>
              </a:ext>
            </a:extLst>
          </p:cNvPr>
          <p:cNvCxnSpPr/>
          <p:nvPr/>
        </p:nvCxnSpPr>
        <p:spPr>
          <a:xfrm>
            <a:off x="6644640" y="201168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
            <a:extLst>
              <a:ext uri="{FF2B5EF4-FFF2-40B4-BE49-F238E27FC236}">
                <a16:creationId xmlns:a16="http://schemas.microsoft.com/office/drawing/2014/main" xmlns="" id="{D5951CA1-4CF4-3B00-31C2-56A976FCE635}"/>
              </a:ext>
            </a:extLst>
          </p:cNvPr>
          <p:cNvSpPr>
            <a:spLocks noChangeArrowheads="1"/>
          </p:cNvSpPr>
          <p:nvPr/>
        </p:nvSpPr>
        <p:spPr bwMode="auto">
          <a:xfrm>
            <a:off x="3174922" y="9450369"/>
            <a:ext cx="33265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r>
              <a:rPr lang="ja-JP" altLang="ja-JP" sz="700">
                <a:latin typeface="メイリオ" panose="020B0604030504040204" pitchFamily="50" charset="-128"/>
                <a:ea typeface="メイリオ" panose="020B0604030504040204" pitchFamily="50" charset="-128"/>
                <a:cs typeface="ＭＳ Ｐゴシック" panose="020B0600070205080204" pitchFamily="50" charset="-128"/>
              </a:rPr>
              <a:t>本資料に掲載の画像等の一部は「検討の過程に必要な範囲」</a:t>
            </a:r>
            <a:r>
              <a:rPr lang="ja-JP" altLang="en-US" sz="700">
                <a:latin typeface="メイリオ" panose="020B0604030504040204" pitchFamily="50" charset="-128"/>
                <a:ea typeface="メイリオ" panose="020B0604030504040204" pitchFamily="50" charset="-128"/>
                <a:cs typeface="ＭＳ Ｐゴシック" panose="020B0600070205080204" pitchFamily="50" charset="-128"/>
              </a:rPr>
              <a:t>の</a:t>
            </a:r>
            <a:r>
              <a:rPr lang="ja-JP" altLang="ja-JP" sz="700">
                <a:latin typeface="メイリオ" panose="020B0604030504040204" pitchFamily="50" charset="-128"/>
                <a:ea typeface="メイリオ" panose="020B0604030504040204" pitchFamily="50" charset="-128"/>
                <a:cs typeface="ＭＳ Ｐゴシック" panose="020B0600070205080204" pitchFamily="50" charset="-128"/>
              </a:rPr>
              <a:t>イメージ参照用</a:t>
            </a:r>
            <a:endParaRPr lang="en-US" altLang="ja-JP" sz="700">
              <a:latin typeface="メイリオ" panose="020B0604030504040204" pitchFamily="50" charset="-128"/>
              <a:ea typeface="メイリオ" panose="020B0604030504040204" pitchFamily="50" charset="-128"/>
              <a:cs typeface="ＭＳ Ｐゴシック" panose="020B0600070205080204" pitchFamily="50" charset="-128"/>
            </a:endParaRPr>
          </a:p>
          <a:p>
            <a:pPr defTabSz="914400" eaLnBrk="1" hangingPunct="1"/>
            <a:r>
              <a:rPr lang="ja-JP" altLang="ja-JP" sz="700">
                <a:latin typeface="メイリオ" panose="020B0604030504040204" pitchFamily="50" charset="-128"/>
                <a:ea typeface="メイリオ" panose="020B0604030504040204" pitchFamily="50" charset="-128"/>
                <a:cs typeface="ＭＳ Ｐゴシック" panose="020B0600070205080204" pitchFamily="50" charset="-128"/>
              </a:rPr>
              <a:t>として引用させていただいております </a:t>
            </a:r>
          </a:p>
        </p:txBody>
      </p:sp>
      <p:sp>
        <p:nvSpPr>
          <p:cNvPr id="19" name="テキスト ボックス 2">
            <a:extLst>
              <a:ext uri="{FF2B5EF4-FFF2-40B4-BE49-F238E27FC236}">
                <a16:creationId xmlns:a16="http://schemas.microsoft.com/office/drawing/2014/main" xmlns="" id="{E6700CEB-CC47-820A-8273-EA1B3049A917}"/>
              </a:ext>
            </a:extLst>
          </p:cNvPr>
          <p:cNvSpPr txBox="1">
            <a:spLocks noChangeArrowheads="1"/>
          </p:cNvSpPr>
          <p:nvPr/>
        </p:nvSpPr>
        <p:spPr bwMode="auto">
          <a:xfrm>
            <a:off x="3068965" y="7698777"/>
            <a:ext cx="7200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200">
                <a:latin typeface="メイリオ" panose="020B0604030504040204" pitchFamily="50" charset="-128"/>
                <a:ea typeface="メイリオ" panose="020B0604030504040204" pitchFamily="50" charset="-128"/>
              </a:rPr>
              <a:t>2024.5</a:t>
            </a:r>
            <a:endParaRPr lang="ja-JP" altLang="en-US" sz="1200">
              <a:latin typeface="メイリオ" panose="020B0604030504040204" pitchFamily="50" charset="-128"/>
              <a:ea typeface="メイリオ" panose="020B0604030504040204" pitchFamily="50" charset="-128"/>
            </a:endParaRPr>
          </a:p>
        </p:txBody>
      </p:sp>
      <p:cxnSp>
        <p:nvCxnSpPr>
          <p:cNvPr id="22" name="直線コネクタ 21">
            <a:extLst>
              <a:ext uri="{FF2B5EF4-FFF2-40B4-BE49-F238E27FC236}">
                <a16:creationId xmlns:a16="http://schemas.microsoft.com/office/drawing/2014/main" xmlns="" id="{A9EFF5B4-7059-07C2-F689-2B594A5492DB}"/>
              </a:ext>
            </a:extLst>
          </p:cNvPr>
          <p:cNvCxnSpPr>
            <a:cxnSpLocks/>
          </p:cNvCxnSpPr>
          <p:nvPr/>
        </p:nvCxnSpPr>
        <p:spPr>
          <a:xfrm>
            <a:off x="556543" y="6224183"/>
            <a:ext cx="57814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xmlns="" id="{5CC5B6FE-E405-0B05-61E6-318494D87977}"/>
              </a:ext>
            </a:extLst>
          </p:cNvPr>
          <p:cNvSpPr txBox="1"/>
          <p:nvPr/>
        </p:nvSpPr>
        <p:spPr>
          <a:xfrm>
            <a:off x="1811012" y="4640411"/>
            <a:ext cx="3251211" cy="246221"/>
          </a:xfrm>
          <a:prstGeom prst="rect">
            <a:avLst/>
          </a:prstGeom>
          <a:noFill/>
        </p:spPr>
        <p:txBody>
          <a:bodyPr wrap="none" rtlCol="0">
            <a:spAutoFit/>
          </a:bodyPr>
          <a:lstStyle/>
          <a:p>
            <a:r>
              <a:rPr kumimoji="1" lang="ja-JP" altLang="en-US" sz="1000">
                <a:latin typeface="メイリオ" panose="020B0604030504040204" pitchFamily="50" charset="-128"/>
                <a:ea typeface="メイリオ" panose="020B0604030504040204" pitchFamily="50" charset="-128"/>
              </a:rPr>
              <a:t>北海道まるごとフェア </a:t>
            </a:r>
            <a:r>
              <a:rPr kumimoji="1" lang="en-US" altLang="ja-JP" sz="1000">
                <a:latin typeface="メイリオ" panose="020B0604030504040204" pitchFamily="50" charset="-128"/>
                <a:ea typeface="メイリオ" panose="020B0604030504040204" pitchFamily="50" charset="-128"/>
              </a:rPr>
              <a:t>in </a:t>
            </a:r>
            <a:r>
              <a:rPr kumimoji="1" lang="ja-JP" altLang="en-US" sz="1000">
                <a:latin typeface="メイリオ" panose="020B0604030504040204" pitchFamily="50" charset="-128"/>
                <a:ea typeface="メイリオ" panose="020B0604030504040204" pitchFamily="50" charset="-128"/>
              </a:rPr>
              <a:t>サンシャインシティ</a:t>
            </a:r>
            <a:r>
              <a:rPr kumimoji="1" lang="en-US" altLang="ja-JP" sz="1000">
                <a:latin typeface="メイリオ" panose="020B0604030504040204" pitchFamily="50" charset="-128"/>
                <a:ea typeface="メイリオ" panose="020B0604030504040204" pitchFamily="50" charset="-128"/>
              </a:rPr>
              <a:t>2024</a:t>
            </a:r>
          </a:p>
        </p:txBody>
      </p:sp>
      <p:sp>
        <p:nvSpPr>
          <p:cNvPr id="26" name="テキスト ボックス 25">
            <a:extLst>
              <a:ext uri="{FF2B5EF4-FFF2-40B4-BE49-F238E27FC236}">
                <a16:creationId xmlns:a16="http://schemas.microsoft.com/office/drawing/2014/main" xmlns="" id="{90534CA9-6066-F796-1D16-CBF25BA96CCF}"/>
              </a:ext>
            </a:extLst>
          </p:cNvPr>
          <p:cNvSpPr txBox="1"/>
          <p:nvPr/>
        </p:nvSpPr>
        <p:spPr>
          <a:xfrm>
            <a:off x="2272543" y="4865527"/>
            <a:ext cx="2339102" cy="523220"/>
          </a:xfrm>
          <a:prstGeom prst="rect">
            <a:avLst/>
          </a:prstGeom>
          <a:noFill/>
        </p:spPr>
        <p:txBody>
          <a:bodyPr wrap="none" rtlCol="0">
            <a:spAutoFit/>
          </a:bodyPr>
          <a:lstStyle/>
          <a:p>
            <a:r>
              <a:rPr kumimoji="1" lang="ja-JP" altLang="en-US" sz="2800" b="1">
                <a:latin typeface="メイリオ" panose="020B0604030504040204" pitchFamily="50" charset="-128"/>
                <a:ea typeface="メイリオ" panose="020B0604030504040204" pitchFamily="50" charset="-128"/>
              </a:rPr>
              <a:t>出店のご案内</a:t>
            </a:r>
          </a:p>
        </p:txBody>
      </p:sp>
      <p:sp>
        <p:nvSpPr>
          <p:cNvPr id="27" name="テキスト ボックス 26">
            <a:extLst>
              <a:ext uri="{FF2B5EF4-FFF2-40B4-BE49-F238E27FC236}">
                <a16:creationId xmlns:a16="http://schemas.microsoft.com/office/drawing/2014/main" xmlns="" id="{A09E4A4F-E1EF-91EA-83D8-7DA26DE303AF}"/>
              </a:ext>
            </a:extLst>
          </p:cNvPr>
          <p:cNvSpPr txBox="1"/>
          <p:nvPr/>
        </p:nvSpPr>
        <p:spPr>
          <a:xfrm>
            <a:off x="1514051" y="5434954"/>
            <a:ext cx="4241867" cy="623248"/>
          </a:xfrm>
          <a:prstGeom prst="rect">
            <a:avLst/>
          </a:prstGeom>
          <a:noFill/>
        </p:spPr>
        <p:txBody>
          <a:bodyPr wrap="none" rtlCol="0">
            <a:spAutoFit/>
          </a:bodyPr>
          <a:lstStyle/>
          <a:p>
            <a:pPr>
              <a:lnSpc>
                <a:spcPct val="150000"/>
              </a:lnSpc>
            </a:pPr>
            <a:r>
              <a:rPr kumimoji="1" lang="ja-JP" altLang="en-US" sz="1200">
                <a:latin typeface="メイリオ" panose="020B0604030504040204" pitchFamily="50" charset="-128"/>
                <a:ea typeface="メイリオ" panose="020B0604030504040204" pitchFamily="50" charset="-128"/>
              </a:rPr>
              <a:t>開催期間 　</a:t>
            </a:r>
            <a:r>
              <a:rPr kumimoji="1" lang="en-US" altLang="ja-JP" sz="1200">
                <a:latin typeface="メイリオ" panose="020B0604030504040204" pitchFamily="50" charset="-128"/>
                <a:ea typeface="メイリオ" panose="020B0604030504040204" pitchFamily="50" charset="-128"/>
              </a:rPr>
              <a:t>2024.10.10</a:t>
            </a:r>
            <a:r>
              <a:rPr kumimoji="1" lang="ja-JP" altLang="en-US" sz="1200">
                <a:latin typeface="メイリオ" panose="020B0604030504040204" pitchFamily="50" charset="-128"/>
                <a:ea typeface="メイリオ" panose="020B0604030504040204" pitchFamily="50" charset="-128"/>
              </a:rPr>
              <a:t>（木）～</a:t>
            </a:r>
            <a:r>
              <a:rPr kumimoji="1" lang="en-US" altLang="ja-JP" sz="1200">
                <a:latin typeface="メイリオ" panose="020B0604030504040204" pitchFamily="50" charset="-128"/>
                <a:ea typeface="メイリオ" panose="020B0604030504040204" pitchFamily="50" charset="-128"/>
              </a:rPr>
              <a:t>10.14</a:t>
            </a:r>
            <a:r>
              <a:rPr kumimoji="1" lang="ja-JP" altLang="en-US" sz="1200">
                <a:latin typeface="メイリオ" panose="020B0604030504040204" pitchFamily="50" charset="-128"/>
                <a:ea typeface="メイリオ" panose="020B0604030504040204" pitchFamily="50" charset="-128"/>
              </a:rPr>
              <a:t>（月祝）</a:t>
            </a:r>
          </a:p>
          <a:p>
            <a:pPr>
              <a:lnSpc>
                <a:spcPct val="150000"/>
              </a:lnSpc>
            </a:pPr>
            <a:r>
              <a:rPr kumimoji="1" lang="ja-JP" altLang="en-US" sz="1200">
                <a:latin typeface="メイリオ" panose="020B0604030504040204" pitchFamily="50" charset="-128"/>
                <a:ea typeface="メイリオ" panose="020B0604030504040204" pitchFamily="50" charset="-128"/>
              </a:rPr>
              <a:t>開催会場　 池袋・サンシャインシティ ４階　展示ホール</a:t>
            </a:r>
            <a:r>
              <a:rPr kumimoji="1" lang="en-US" altLang="ja-JP" sz="1200">
                <a:latin typeface="メイリオ" panose="020B0604030504040204" pitchFamily="50" charset="-128"/>
                <a:ea typeface="メイリオ" panose="020B0604030504040204" pitchFamily="50" charset="-128"/>
              </a:rPr>
              <a:t>A</a:t>
            </a:r>
            <a:endParaRPr kumimoji="1" lang="ja-JP" altLang="en-US" sz="1200">
              <a:latin typeface="メイリオ" panose="020B0604030504040204" pitchFamily="50" charset="-128"/>
              <a:ea typeface="メイリオ" panose="020B0604030504040204" pitchFamily="50" charset="-128"/>
            </a:endParaRPr>
          </a:p>
        </p:txBody>
      </p:sp>
      <p:cxnSp>
        <p:nvCxnSpPr>
          <p:cNvPr id="29" name="直線コネクタ 28">
            <a:extLst>
              <a:ext uri="{FF2B5EF4-FFF2-40B4-BE49-F238E27FC236}">
                <a16:creationId xmlns:a16="http://schemas.microsoft.com/office/drawing/2014/main" xmlns="" id="{4CF1AC76-6684-E8D2-285C-8A12BAEE451B}"/>
              </a:ext>
            </a:extLst>
          </p:cNvPr>
          <p:cNvCxnSpPr>
            <a:cxnSpLocks/>
          </p:cNvCxnSpPr>
          <p:nvPr/>
        </p:nvCxnSpPr>
        <p:spPr>
          <a:xfrm>
            <a:off x="556543" y="2059625"/>
            <a:ext cx="57814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図 32" descr="台の上にある数種類の食事&#10;&#10;中程度の精度で自動的に生成された説明">
            <a:extLst>
              <a:ext uri="{FF2B5EF4-FFF2-40B4-BE49-F238E27FC236}">
                <a16:creationId xmlns:a16="http://schemas.microsoft.com/office/drawing/2014/main" xmlns="" id="{84A07439-0CBC-98A7-2B25-8C1885FD2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43" y="2153151"/>
            <a:ext cx="5781421" cy="2268227"/>
          </a:xfrm>
          <a:prstGeom prst="rect">
            <a:avLst/>
          </a:prstGeom>
        </p:spPr>
      </p:pic>
      <p:sp>
        <p:nvSpPr>
          <p:cNvPr id="3" name="テキスト ボックス 2">
            <a:extLst>
              <a:ext uri="{FF2B5EF4-FFF2-40B4-BE49-F238E27FC236}">
                <a16:creationId xmlns:a16="http://schemas.microsoft.com/office/drawing/2014/main" xmlns="" id="{349618B6-15FB-8906-7AFF-96E501531AA2}"/>
              </a:ext>
            </a:extLst>
          </p:cNvPr>
          <p:cNvSpPr txBox="1"/>
          <p:nvPr/>
        </p:nvSpPr>
        <p:spPr>
          <a:xfrm>
            <a:off x="870231" y="6459765"/>
            <a:ext cx="5132772" cy="1785104"/>
          </a:xfrm>
          <a:prstGeom prst="rect">
            <a:avLst/>
          </a:prstGeom>
          <a:solidFill>
            <a:schemeClr val="bg1"/>
          </a:solidFill>
        </p:spPr>
        <p:txBody>
          <a:bodyPr wrap="square" lIns="91440" tIns="45720" rIns="91440" bIns="45720" rtlCol="0" anchor="t">
            <a:spAutoFit/>
          </a:bodyPr>
          <a:lstStyle/>
          <a:p>
            <a:r>
              <a:rPr lang="ja-JP" altLang="en-US" sz="1100" b="1" dirty="0">
                <a:latin typeface="Meiryo"/>
                <a:ea typeface="Meiryo"/>
              </a:rPr>
              <a:t>これまで「北海道まるごとフェア</a:t>
            </a:r>
            <a:r>
              <a:rPr lang="en-US" altLang="ja-JP" sz="1100" b="1" dirty="0">
                <a:latin typeface="Meiryo"/>
                <a:ea typeface="Meiryo"/>
              </a:rPr>
              <a:t>in</a:t>
            </a:r>
            <a:r>
              <a:rPr lang="ja-JP" altLang="en-US" sz="1100" b="1" dirty="0">
                <a:latin typeface="Meiryo"/>
                <a:ea typeface="Meiryo"/>
              </a:rPr>
              <a:t>サンシャインシティ実行委員会」主催として、</a:t>
            </a:r>
            <a:r>
              <a:rPr lang="ja-JP" altLang="ja-JP" sz="1100" b="1" dirty="0">
                <a:latin typeface="Meiryo"/>
                <a:ea typeface="Meiryo"/>
              </a:rPr>
              <a:t>過去</a:t>
            </a:r>
            <a:r>
              <a:rPr lang="en-US" altLang="ja-JP" sz="1100" b="1" dirty="0">
                <a:latin typeface="Meiryo"/>
                <a:ea typeface="Meiryo UI"/>
              </a:rPr>
              <a:t>6</a:t>
            </a:r>
            <a:r>
              <a:rPr lang="ja-JP" altLang="ja-JP" sz="1100" b="1" dirty="0">
                <a:latin typeface="Meiryo"/>
                <a:ea typeface="Meiryo"/>
              </a:rPr>
              <a:t>回の開催を通して</a:t>
            </a:r>
            <a:r>
              <a:rPr lang="ja-JP" altLang="en-US" sz="1100" b="1" dirty="0">
                <a:latin typeface="Meiryo"/>
                <a:ea typeface="Meiryo"/>
              </a:rPr>
              <a:t>認知度･動員･売上ともに</a:t>
            </a:r>
            <a:r>
              <a:rPr lang="ja-JP" altLang="ja-JP" sz="1100" b="1" dirty="0">
                <a:latin typeface="Meiryo"/>
                <a:ea typeface="Meiryo"/>
              </a:rPr>
              <a:t>一定の基盤</a:t>
            </a:r>
            <a:r>
              <a:rPr lang="ja-JP" altLang="en-US" sz="1100" b="1" dirty="0">
                <a:latin typeface="Meiryo"/>
                <a:ea typeface="Meiryo"/>
              </a:rPr>
              <a:t>を確立した本イベントですが、</a:t>
            </a:r>
            <a:r>
              <a:rPr lang="en-US" altLang="ja-JP" sz="1100" b="1" dirty="0">
                <a:latin typeface="Meiryo"/>
                <a:ea typeface="Meiryo"/>
              </a:rPr>
              <a:t>2024</a:t>
            </a:r>
            <a:r>
              <a:rPr lang="ja-JP" altLang="en-US" sz="1100" b="1" dirty="0">
                <a:latin typeface="Meiryo"/>
                <a:ea typeface="Meiryo"/>
              </a:rPr>
              <a:t>年度からは、主催 ㈱サンシャインシティ・共催 </a:t>
            </a:r>
            <a:r>
              <a:rPr lang="en-US" altLang="ja-JP" sz="1100" b="1" dirty="0">
                <a:latin typeface="Meiryo"/>
                <a:ea typeface="Meiryo"/>
                <a:sym typeface="Wingdings" panose="05000000000000000000" pitchFamily="2" charset="2"/>
              </a:rPr>
              <a:t>(</a:t>
            </a:r>
            <a:r>
              <a:rPr lang="ja-JP" altLang="en-US" sz="1100" b="1" dirty="0">
                <a:latin typeface="Meiryo"/>
                <a:ea typeface="Meiryo"/>
                <a:sym typeface="Wingdings" panose="05000000000000000000" pitchFamily="2" charset="2"/>
              </a:rPr>
              <a:t>一社</a:t>
            </a:r>
            <a:r>
              <a:rPr lang="en-US" altLang="ja-JP" sz="1100" b="1" dirty="0">
                <a:latin typeface="Meiryo"/>
                <a:ea typeface="Meiryo"/>
                <a:sym typeface="Wingdings" panose="05000000000000000000" pitchFamily="2" charset="2"/>
              </a:rPr>
              <a:t>)</a:t>
            </a:r>
            <a:r>
              <a:rPr lang="ja-JP" altLang="en-US" sz="1100" b="1" dirty="0">
                <a:latin typeface="Meiryo"/>
                <a:ea typeface="Meiryo"/>
                <a:sym typeface="Wingdings" panose="05000000000000000000" pitchFamily="2" charset="2"/>
              </a:rPr>
              <a:t>北海道商工会議所連合会として実施いたします。これに伴い、</a:t>
            </a:r>
            <a:r>
              <a:rPr lang="ja-JP" altLang="en-US" sz="1100" b="1" dirty="0">
                <a:latin typeface="Meiryo"/>
                <a:ea typeface="Meiryo"/>
              </a:rPr>
              <a:t>イベント事務局も「</a:t>
            </a:r>
            <a:r>
              <a:rPr lang="en-US" altLang="ja-JP" sz="1100" b="1" dirty="0">
                <a:latin typeface="Meiryo"/>
                <a:ea typeface="Meiryo"/>
              </a:rPr>
              <a:t>(</a:t>
            </a:r>
            <a:r>
              <a:rPr lang="ja-JP" altLang="en-US" sz="1100" b="1" dirty="0">
                <a:latin typeface="Meiryo"/>
                <a:ea typeface="Meiryo"/>
              </a:rPr>
              <a:t>一社</a:t>
            </a:r>
            <a:r>
              <a:rPr lang="en-US" altLang="ja-JP" sz="1100" b="1" dirty="0">
                <a:latin typeface="Meiryo"/>
                <a:ea typeface="Meiryo"/>
              </a:rPr>
              <a:t>)</a:t>
            </a:r>
            <a:r>
              <a:rPr lang="ja-JP" altLang="en-US" sz="1100" b="1" dirty="0">
                <a:latin typeface="Meiryo"/>
                <a:ea typeface="Meiryo"/>
              </a:rPr>
              <a:t>北海道商工会議所連合会・㈱ノヴェロ」の体制から、「㈱サンシャインシティ・㈱セットアップ」の体制へと変更いたします。体制は変更となりますが、両社とも過去６回のイベント運営に深く携わっておりますのでご安心ください。</a:t>
            </a:r>
            <a:endParaRPr lang="en-US" altLang="ja-JP" sz="1100" b="1" dirty="0">
              <a:latin typeface="Meiryo"/>
              <a:ea typeface="Meiryo"/>
            </a:endParaRPr>
          </a:p>
          <a:p>
            <a:r>
              <a:rPr lang="ja-JP" altLang="en-US" sz="1100" b="1" dirty="0">
                <a:latin typeface="Meiryo"/>
                <a:ea typeface="Meiryo"/>
              </a:rPr>
              <a:t>引き続き、関係各所と密に連携し、東京・池袋から北海道の魅力を発信して参ります。</a:t>
            </a:r>
            <a:endParaRPr lang="en-US" altLang="ja-JP" sz="1100" b="1" dirty="0">
              <a:latin typeface="Meiryo"/>
              <a:ea typeface="Meiryo"/>
            </a:endParaRPr>
          </a:p>
        </p:txBody>
      </p:sp>
      <p:pic>
        <p:nvPicPr>
          <p:cNvPr id="4" name="図 3">
            <a:extLst>
              <a:ext uri="{FF2B5EF4-FFF2-40B4-BE49-F238E27FC236}">
                <a16:creationId xmlns:a16="http://schemas.microsoft.com/office/drawing/2014/main" xmlns="" id="{4B7F1628-229F-F11E-FFA3-7C9902121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485" y="4238299"/>
            <a:ext cx="2368652" cy="120440"/>
          </a:xfrm>
          <a:prstGeom prst="rect">
            <a:avLst/>
          </a:prstGeom>
        </p:spPr>
      </p:pic>
    </p:spTree>
    <p:extLst>
      <p:ext uri="{BB962C8B-B14F-4D97-AF65-F5344CB8AC3E}">
        <p14:creationId xmlns:p14="http://schemas.microsoft.com/office/powerpoint/2010/main" val="3743433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A42E3AF4-2EC3-FC51-5F9E-5A610B21B0DA}"/>
              </a:ext>
            </a:extLst>
          </p:cNvPr>
          <p:cNvSpPr>
            <a:spLocks noGrp="1"/>
          </p:cNvSpPr>
          <p:nvPr>
            <p:ph type="sldNum" sz="quarter" idx="12"/>
          </p:nvPr>
        </p:nvSpPr>
        <p:spPr/>
        <p:txBody>
          <a:bodyPr/>
          <a:lstStyle/>
          <a:p>
            <a:fld id="{6B602FC4-DEC8-4D6F-8C46-7B8874FEDBEB}" type="slidenum">
              <a:rPr kumimoji="1" lang="ja-JP" altLang="en-US" smtClean="0"/>
              <a:pPr/>
              <a:t>9</a:t>
            </a:fld>
            <a:endParaRPr kumimoji="1" lang="ja-JP" altLang="en-US"/>
          </a:p>
        </p:txBody>
      </p:sp>
      <p:sp>
        <p:nvSpPr>
          <p:cNvPr id="3" name="正方形/長方形 2">
            <a:extLst>
              <a:ext uri="{FF2B5EF4-FFF2-40B4-BE49-F238E27FC236}">
                <a16:creationId xmlns:a16="http://schemas.microsoft.com/office/drawing/2014/main" xmlns="" id="{EC3A70B2-9677-26C4-E981-49E15F79C605}"/>
              </a:ext>
            </a:extLst>
          </p:cNvPr>
          <p:cNvSpPr/>
          <p:nvPr/>
        </p:nvSpPr>
        <p:spPr>
          <a:xfrm>
            <a:off x="562534" y="852176"/>
            <a:ext cx="3144596" cy="261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xmlns="" id="{AB80447E-A19B-84D6-BCD8-006F88A9F4EE}"/>
              </a:ext>
            </a:extLst>
          </p:cNvPr>
          <p:cNvSpPr txBox="1"/>
          <p:nvPr/>
        </p:nvSpPr>
        <p:spPr>
          <a:xfrm>
            <a:off x="632205" y="865824"/>
            <a:ext cx="3113353" cy="261610"/>
          </a:xfrm>
          <a:prstGeom prst="rect">
            <a:avLst/>
          </a:prstGeom>
          <a:noFill/>
        </p:spPr>
        <p:txBody>
          <a:bodyPr wrap="none" rtlCol="0">
            <a:spAutoFit/>
          </a:bodyPr>
          <a:lstStyle/>
          <a:p>
            <a:r>
              <a:rPr kumimoji="1" lang="en-US" altLang="ja-JP" sz="1100" b="1" dirty="0">
                <a:solidFill>
                  <a:schemeClr val="bg1"/>
                </a:solidFill>
                <a:latin typeface="メイリオ" panose="020B0604030504040204" pitchFamily="50" charset="-128"/>
                <a:ea typeface="メイリオ" panose="020B0604030504040204" pitchFamily="50" charset="-128"/>
              </a:rPr>
              <a:t>7.</a:t>
            </a:r>
            <a:r>
              <a:rPr kumimoji="1" lang="ja-JP" altLang="en-US" sz="1100" b="1" dirty="0">
                <a:solidFill>
                  <a:schemeClr val="bg1"/>
                </a:solidFill>
                <a:latin typeface="メイリオ" panose="020B0604030504040204" pitchFamily="50" charset="-128"/>
                <a:ea typeface="メイリオ" panose="020B0604030504040204" pitchFamily="50" charset="-128"/>
              </a:rPr>
              <a:t>レンタル品の料金表（</a:t>
            </a:r>
            <a:r>
              <a:rPr kumimoji="1" lang="en-US" altLang="ja-JP" sz="1100" b="1" dirty="0">
                <a:solidFill>
                  <a:schemeClr val="bg1"/>
                </a:solidFill>
                <a:latin typeface="メイリオ" panose="020B0604030504040204" pitchFamily="50" charset="-128"/>
                <a:ea typeface="メイリオ" panose="020B0604030504040204" pitchFamily="50" charset="-128"/>
              </a:rPr>
              <a:t>2023</a:t>
            </a:r>
            <a:r>
              <a:rPr kumimoji="1" lang="ja-JP" altLang="en-US" sz="1100" b="1" dirty="0">
                <a:solidFill>
                  <a:schemeClr val="bg1"/>
                </a:solidFill>
                <a:latin typeface="メイリオ" panose="020B0604030504040204" pitchFamily="50" charset="-128"/>
                <a:ea typeface="メイリオ" panose="020B0604030504040204" pitchFamily="50" charset="-128"/>
              </a:rPr>
              <a:t>年実績）</a:t>
            </a:r>
            <a:r>
              <a:rPr kumimoji="1" lang="en-US" altLang="ja-JP" sz="1100" b="1" dirty="0">
                <a:solidFill>
                  <a:schemeClr val="bg1"/>
                </a:solidFill>
                <a:latin typeface="メイリオ" panose="020B0604030504040204" pitchFamily="50" charset="-128"/>
                <a:ea typeface="メイリオ" panose="020B0604030504040204" pitchFamily="50" charset="-128"/>
              </a:rPr>
              <a:t>※</a:t>
            </a:r>
            <a:r>
              <a:rPr kumimoji="1" lang="ja-JP" altLang="en-US" sz="1100" b="1" dirty="0">
                <a:solidFill>
                  <a:schemeClr val="bg1"/>
                </a:solidFill>
                <a:latin typeface="メイリオ" panose="020B0604030504040204" pitchFamily="50" charset="-128"/>
                <a:ea typeface="メイリオ" panose="020B0604030504040204" pitchFamily="50" charset="-128"/>
              </a:rPr>
              <a:t>参考</a:t>
            </a:r>
            <a:endParaRPr kumimoji="1" lang="en-US" altLang="ja-JP" sz="1100" b="1" dirty="0">
              <a:solidFill>
                <a:schemeClr val="bg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xmlns="" id="{94B2A577-BB87-2D6B-547B-0B65AF5E5116}"/>
              </a:ext>
            </a:extLst>
          </p:cNvPr>
          <p:cNvGraphicFramePr>
            <a:graphicFrameLocks noGrp="1"/>
          </p:cNvGraphicFramePr>
          <p:nvPr>
            <p:extLst>
              <p:ext uri="{D42A27DB-BD31-4B8C-83A1-F6EECF244321}">
                <p14:modId xmlns:p14="http://schemas.microsoft.com/office/powerpoint/2010/main" val="3960233451"/>
              </p:ext>
            </p:extLst>
          </p:nvPr>
        </p:nvGraphicFramePr>
        <p:xfrm>
          <a:off x="562534" y="1205096"/>
          <a:ext cx="6073405" cy="8638706"/>
        </p:xfrm>
        <a:graphic>
          <a:graphicData uri="http://schemas.openxmlformats.org/drawingml/2006/table">
            <a:tbl>
              <a:tblPr/>
              <a:tblGrid>
                <a:gridCol w="313035">
                  <a:extLst>
                    <a:ext uri="{9D8B030D-6E8A-4147-A177-3AD203B41FA5}">
                      <a16:colId xmlns:a16="http://schemas.microsoft.com/office/drawing/2014/main" xmlns="" val="20000"/>
                    </a:ext>
                  </a:extLst>
                </a:gridCol>
                <a:gridCol w="1813995">
                  <a:extLst>
                    <a:ext uri="{9D8B030D-6E8A-4147-A177-3AD203B41FA5}">
                      <a16:colId xmlns:a16="http://schemas.microsoft.com/office/drawing/2014/main" xmlns="" val="20001"/>
                    </a:ext>
                  </a:extLst>
                </a:gridCol>
                <a:gridCol w="2119002">
                  <a:extLst>
                    <a:ext uri="{9D8B030D-6E8A-4147-A177-3AD203B41FA5}">
                      <a16:colId xmlns:a16="http://schemas.microsoft.com/office/drawing/2014/main" xmlns="" val="20003"/>
                    </a:ext>
                  </a:extLst>
                </a:gridCol>
                <a:gridCol w="1027394">
                  <a:extLst>
                    <a:ext uri="{9D8B030D-6E8A-4147-A177-3AD203B41FA5}">
                      <a16:colId xmlns:a16="http://schemas.microsoft.com/office/drawing/2014/main" xmlns="" val="20004"/>
                    </a:ext>
                  </a:extLst>
                </a:gridCol>
                <a:gridCol w="214042">
                  <a:extLst>
                    <a:ext uri="{9D8B030D-6E8A-4147-A177-3AD203B41FA5}">
                      <a16:colId xmlns:a16="http://schemas.microsoft.com/office/drawing/2014/main" xmlns="" val="20005"/>
                    </a:ext>
                  </a:extLst>
                </a:gridCol>
                <a:gridCol w="585937">
                  <a:extLst>
                    <a:ext uri="{9D8B030D-6E8A-4147-A177-3AD203B41FA5}">
                      <a16:colId xmlns:a16="http://schemas.microsoft.com/office/drawing/2014/main" xmlns="" val="20006"/>
                    </a:ext>
                  </a:extLst>
                </a:gridCol>
              </a:tblGrid>
              <a:tr h="141893">
                <a:tc>
                  <a:txBody>
                    <a:bodyPr/>
                    <a:lstStyle/>
                    <a:p>
                      <a:pPr algn="ctr" rtl="0" fontAlgn="ctr"/>
                      <a:r>
                        <a:rPr lang="en-US" sz="500" b="1" i="0" u="none" strike="noStrike">
                          <a:solidFill>
                            <a:srgbClr val="000000"/>
                          </a:solidFill>
                          <a:effectLst/>
                          <a:latin typeface="メイリオ" panose="020B0604030504040204" pitchFamily="50" charset="-128"/>
                          <a:ea typeface="メイリオ" panose="020B0604030504040204" pitchFamily="50" charset="-128"/>
                        </a:rPr>
                        <a:t>No．</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品名</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摘要</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消費電力（</a:t>
                      </a:r>
                      <a:r>
                        <a:rPr lang="en-US" altLang="zh-TW" sz="600" b="1" i="0" u="none" strike="noStrike">
                          <a:solidFill>
                            <a:srgbClr val="000000"/>
                          </a:solidFill>
                          <a:effectLst/>
                          <a:latin typeface="メイリオ" panose="020B0604030504040204" pitchFamily="50" charset="-128"/>
                          <a:ea typeface="メイリオ" panose="020B0604030504040204" pitchFamily="50" charset="-128"/>
                        </a:rPr>
                        <a:t>W</a:t>
                      </a:r>
                      <a:r>
                        <a:rPr lang="zh-TW" altLang="en-US" sz="600" b="1" i="0" u="none" strike="noStrike">
                          <a:solidFill>
                            <a:srgbClr val="000000"/>
                          </a:solidFill>
                          <a:effectLst/>
                          <a:latin typeface="メイリオ" panose="020B0604030504040204" pitchFamily="50" charset="-128"/>
                          <a:ea typeface="メイリオ" panose="020B0604030504040204" pitchFamily="50" charset="-128"/>
                        </a:rPr>
                        <a:t>数）</a:t>
                      </a:r>
                    </a:p>
                  </a:txBody>
                  <a:tcPr marL="4378" marR="4378" marT="43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rtl="0" fontAlgn="ctr"/>
                      <a:r>
                        <a:rPr lang="ja-JP" altLang="en-US" sz="600" b="1" i="0" u="none" strike="noStrike">
                          <a:solidFill>
                            <a:srgbClr val="000000"/>
                          </a:solidFill>
                          <a:effectLst/>
                          <a:latin typeface="メイリオ" panose="020B0604030504040204" pitchFamily="50" charset="-128"/>
                          <a:ea typeface="メイリオ" panose="020B0604030504040204" pitchFamily="50" charset="-128"/>
                        </a:rPr>
                        <a:t>単価</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xmlns="" val="10000"/>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冷蔵オープンケース</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W1800xD900xH890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100V-556w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35,000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冷蔵オープンケース</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W1500xD900xH890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100V-552w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冷凍オープンケース</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W1800xD880xH970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V- 1500w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35,000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冷凍オープンケース</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W1500xD880xH970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V- 1500w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冷蔵ショーケース（卓上型）</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W425×D378×H805</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100V-150w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10,500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6</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冷蔵ショーケース</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キャスター付</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W500×D535×H1608</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100V-257w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7</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冷蔵斜面ショーケース（卓上型）</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W470×D458×H880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100V-150w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24,000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8</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冷蔵対面ショーケース</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W1500×D650×H1225</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100V-480w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45167">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9</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冷蔵チェストストッカー</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(358L</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・キャスター付</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W1111xD662xH1000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100V-84w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45167">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10</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冷蔵チェストストッカー</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(690L</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・キャスター付</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W1781xD730xH1000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100V-135w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35,000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45167">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11</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冷凍チェストストッカー</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(500L</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・キャスター付</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W1351xD730xH1000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100V-130w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33,000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45167">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12</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冷凍チェストストッカー</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(690L</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・キャスター付</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W1781xD730xH1000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100V-135w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35,000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13</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コールドテーブル（冷蔵）</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W1800×D600×H820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100V-430w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14</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コールドテーブル（冷蔵）</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W1500(1200)×D600×H820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100V-260w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15</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ディッピングショーケース（</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234L)</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W1065×D778×H1124</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100V-327w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38,000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16</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ディッピングショーケース（</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299L)</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W1295×D905×H1124</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100V-372w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17</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ソフトクリームサーバー</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W508×D780×H1530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V-3.8ｋｗ</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110,000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18</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電気ゆで麺器（</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ENB-450)</a:t>
                      </a: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W450×D550×H340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V-3.0ｋｗ</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19</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電気ゆで麺器（</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EG-60A)</a:t>
                      </a:r>
                      <a:endParaRPr lang="ja-JP" altLang="en-US" sz="500" b="0" i="0" u="none" strike="noStrike">
                        <a:solidFill>
                          <a:srgbClr val="000000"/>
                        </a:solidFill>
                        <a:effectLst/>
                        <a:latin typeface="メイリオ" panose="020B0604030504040204" pitchFamily="50" charset="-128"/>
                        <a:ea typeface="メイリオ" panose="020B0604030504040204" pitchFamily="50" charset="-128"/>
                      </a:endParaRP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ｗ550×D600×H800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V-9.0ｋｗ</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冷蔵庫（</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170</a:t>
                      </a:r>
                      <a:r>
                        <a:rPr lang="en-US" sz="600" b="0" i="0" u="none" strike="noStrike">
                          <a:solidFill>
                            <a:srgbClr val="000000"/>
                          </a:solidFill>
                          <a:effectLst/>
                          <a:latin typeface="メイリオ" panose="020B0604030504040204" pitchFamily="50" charset="-128"/>
                          <a:ea typeface="メイリオ" panose="020B0604030504040204" pitchFamily="50" charset="-128"/>
                        </a:rPr>
                        <a:t>L)</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W550×D560×H1220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100V-152w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15,000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36434">
                <a:tc rowSpan="2">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21</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電気フライヤー（卓上型１槽式）</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W300×D470×H320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100V-1.5kw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201927">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上記</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No21 </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電気フライヤー（卓上型１槽式）</a:t>
                      </a:r>
                      <a:br>
                        <a:rPr lang="ja-JP" altLang="en-US" sz="500" b="0" i="0" u="none" strike="noStrike">
                          <a:solidFill>
                            <a:srgbClr val="000000"/>
                          </a:solidFill>
                          <a:effectLst/>
                          <a:latin typeface="メイリオ" panose="020B0604030504040204" pitchFamily="50" charset="-128"/>
                          <a:ea typeface="メイリオ" panose="020B0604030504040204" pitchFamily="50" charset="-128"/>
                        </a:rPr>
                      </a:b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耐火ボード　＊販売・取付含む</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会議用机の上にフライヤー</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台設置の</a:t>
                      </a:r>
                      <a:br>
                        <a:rPr lang="ja-JP" altLang="en-US" sz="500" b="0" i="0" u="none" strike="noStrike">
                          <a:solidFill>
                            <a:srgbClr val="000000"/>
                          </a:solidFill>
                          <a:effectLst/>
                          <a:latin typeface="メイリオ" panose="020B0604030504040204" pitchFamily="50" charset="-128"/>
                          <a:ea typeface="メイリオ" panose="020B0604030504040204" pitchFamily="50" charset="-128"/>
                        </a:rPr>
                      </a:b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場合、床面＋周囲</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3</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面 計</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4</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面（</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4</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枚）分</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highlight>
                            <a:srgbClr val="FFFF00"/>
                          </a:highligh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34,000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36434">
                <a:tc rowSpan="2">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22</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電気フライヤー（床置型</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槽式）</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W450×D600×H800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V-6.0kw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38,000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91012">
                <a:tc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上記</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No22 </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電気フライヤー（床置型１槽式）</a:t>
                      </a:r>
                      <a:br>
                        <a:rPr lang="ja-JP" altLang="en-US" sz="500" b="0" i="0" u="none" strike="noStrike">
                          <a:solidFill>
                            <a:srgbClr val="000000"/>
                          </a:solidFill>
                          <a:effectLst/>
                          <a:latin typeface="メイリオ" panose="020B0604030504040204" pitchFamily="50" charset="-128"/>
                          <a:ea typeface="メイリオ" panose="020B0604030504040204" pitchFamily="50" charset="-128"/>
                        </a:rPr>
                      </a:b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耐火ボード　＊販売・取付含む</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床置型フライヤー</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台設置の場合</a:t>
                      </a:r>
                      <a:br>
                        <a:rPr lang="ja-JP" altLang="en-US" sz="500" b="0" i="0" u="none" strike="noStrike">
                          <a:solidFill>
                            <a:srgbClr val="000000"/>
                          </a:solidFill>
                          <a:effectLst/>
                          <a:latin typeface="メイリオ" panose="020B0604030504040204" pitchFamily="50" charset="-128"/>
                          <a:ea typeface="メイリオ" panose="020B0604030504040204" pitchFamily="50" charset="-128"/>
                        </a:rPr>
                      </a:b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床面＋周囲</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3</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面 計</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4</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面（</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4</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枚）分</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highlight>
                            <a:srgbClr val="FFFF00"/>
                          </a:highligh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34,000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41423">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23</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電子レンジ</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W470×D330×H270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100V-1.3ｋｗ</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9,500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24</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電気スープウォーマー</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(4.5L×2</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箇所</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W420×D320×H280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100V-750ｗ</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12,000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50781">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25</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電気グリドル</a:t>
                      </a:r>
                      <a:endParaRPr lang="en-US" altLang="ja-JP" sz="600" b="0" i="0" u="none" strike="noStrike">
                        <a:solidFill>
                          <a:srgbClr val="000000"/>
                        </a:solidFill>
                        <a:effectLst/>
                        <a:latin typeface="メイリオ" panose="020B0604030504040204" pitchFamily="50" charset="-128"/>
                        <a:ea typeface="メイリオ" panose="020B0604030504040204" pitchFamily="50" charset="-128"/>
                      </a:endParaRP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W900×D600×H400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V-9.0kw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32,000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26</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グリドル置台</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電気グリドル</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900W</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専用</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W1200×D560×H500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15,000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8"/>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27</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電気グリドル</a:t>
                      </a:r>
                      <a:endParaRPr lang="en-US" altLang="ja-JP" sz="600" b="0" i="0" u="none" strike="noStrike">
                        <a:solidFill>
                          <a:srgbClr val="000000"/>
                        </a:solidFill>
                        <a:effectLst/>
                        <a:latin typeface="メイリオ" panose="020B0604030504040204" pitchFamily="50" charset="-128"/>
                        <a:ea typeface="メイリオ" panose="020B0604030504040204" pitchFamily="50" charset="-128"/>
                      </a:endParaRP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W600×D600×H400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V-6.0ｋｗ</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28,000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9"/>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28</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グリドル置台</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電気グリドル</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600W</a:t>
                      </a:r>
                      <a:r>
                        <a:rPr lang="ja-JP" altLang="en-US" sz="500" b="0" i="0" u="none" strike="noStrike">
                          <a:solidFill>
                            <a:srgbClr val="000000"/>
                          </a:solidFill>
                          <a:effectLst/>
                          <a:latin typeface="メイリオ" panose="020B0604030504040204" pitchFamily="50" charset="-128"/>
                          <a:ea typeface="メイリオ" panose="020B0604030504040204" pitchFamily="50" charset="-128"/>
                        </a:rPr>
                        <a:t>専用</a:t>
                      </a:r>
                      <a:r>
                        <a:rPr lang="en-US" altLang="ja-JP" sz="500" b="0" i="0" u="none" strike="noStrike">
                          <a:solidFill>
                            <a:srgbClr val="000000"/>
                          </a:solidFill>
                          <a:effectLst/>
                          <a:latin typeface="メイリオ" panose="020B0604030504040204" pitchFamily="50" charset="-128"/>
                          <a:ea typeface="メイリオ" panose="020B0604030504040204" pitchFamily="50" charset="-128"/>
                        </a:rPr>
                        <a:t>)</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W900×D560×H500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12,000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0"/>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29</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電気コンロ</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W500×D570×H261</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V-6.0ｋｗ</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24,000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1"/>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30</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電気コンロ</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W450×D500×H187</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V-4.0ｋｗ</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22,000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2"/>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31</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寸胴鍋</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600" b="0" i="0" u="none" strike="noStrike">
                          <a:solidFill>
                            <a:srgbClr val="000000"/>
                          </a:solidFill>
                          <a:effectLst/>
                          <a:latin typeface="メイリオ" panose="020B0604030504040204" pitchFamily="50" charset="-128"/>
                          <a:ea typeface="メイリオ" panose="020B0604030504040204" pitchFamily="50" charset="-128"/>
                        </a:rPr>
                        <a:t>φ510×</a:t>
                      </a:r>
                      <a:r>
                        <a:rPr lang="en-US" sz="600" b="0" i="0" u="none" strike="noStrike">
                          <a:solidFill>
                            <a:srgbClr val="000000"/>
                          </a:solidFill>
                          <a:effectLst/>
                          <a:latin typeface="メイリオ" panose="020B0604030504040204" pitchFamily="50" charset="-128"/>
                          <a:ea typeface="メイリオ" panose="020B0604030504040204" pitchFamily="50" charset="-128"/>
                        </a:rPr>
                        <a:t>H510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16,000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3"/>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32</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電磁調理器</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W450×D600×H270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V-3.1ｋｗ</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24,000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4"/>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33</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ホットショーケース</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シルバー</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W380×D300×H560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100V-240W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12,000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5"/>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34</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ホットケース</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シルバー</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W600×D300×H460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100V-430W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12,000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6"/>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35</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電気蒸し器</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W570×D570×H700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V-6.0ｋｗ</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32,000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7"/>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36</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ホットプレート</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600" b="0" i="0" u="none" strike="noStrike">
                          <a:solidFill>
                            <a:srgbClr val="000000"/>
                          </a:solidFill>
                          <a:effectLst/>
                          <a:latin typeface="メイリオ" panose="020B0604030504040204" pitchFamily="50" charset="-128"/>
                          <a:ea typeface="メイリオ" panose="020B0604030504040204" pitchFamily="50" charset="-128"/>
                        </a:rPr>
                        <a:t>φ430×</a:t>
                      </a:r>
                      <a:r>
                        <a:rPr lang="en-US" sz="600" b="0" i="0" u="none" strike="noStrike">
                          <a:solidFill>
                            <a:srgbClr val="000000"/>
                          </a:solidFill>
                          <a:effectLst/>
                          <a:latin typeface="メイリオ" panose="020B0604030504040204" pitchFamily="50" charset="-128"/>
                          <a:ea typeface="メイリオ" panose="020B0604030504040204" pitchFamily="50" charset="-128"/>
                        </a:rPr>
                        <a:t>H120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100V-1.3kw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6,500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8"/>
                  </a:ext>
                </a:extLst>
              </a:tr>
              <a:tr h="136434">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37</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IH</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クッキングヒーター</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W300×D300×H60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100V-1.3kw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9,500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9"/>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38</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電気炊飯ジャー</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円形、</a:t>
                      </a:r>
                      <a:r>
                        <a:rPr lang="en-US" sz="600" b="0" i="0" u="none" strike="noStrike">
                          <a:solidFill>
                            <a:srgbClr val="000000"/>
                          </a:solidFill>
                          <a:effectLst/>
                          <a:latin typeface="メイリオ" panose="020B0604030504040204" pitchFamily="50" charset="-128"/>
                          <a:ea typeface="メイリオ" panose="020B0604030504040204" pitchFamily="50" charset="-128"/>
                        </a:rPr>
                        <a:t>W530×D470×H395</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三相</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200</a:t>
                      </a:r>
                      <a:r>
                        <a:rPr lang="en-US" sz="600" b="0" i="0" u="none" strike="noStrike">
                          <a:solidFill>
                            <a:srgbClr val="000000"/>
                          </a:solidFill>
                          <a:effectLst/>
                          <a:latin typeface="メイリオ" panose="020B0604030504040204" pitchFamily="50" charset="-128"/>
                          <a:ea typeface="メイリオ" panose="020B0604030504040204" pitchFamily="50" charset="-128"/>
                        </a:rPr>
                        <a:t>v-5ｋｗ</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18,000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40"/>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39</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会議用テーブル</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W1800×D450×H730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41"/>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40</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会議用テーブル</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W1500×D450×H730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42"/>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41</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パイプイス</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ブルー</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43"/>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42</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白布</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幅</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a:t>
                      </a:r>
                      <a:r>
                        <a:rPr lang="en-US" sz="600" b="0" i="0" u="none" strike="noStrike">
                          <a:solidFill>
                            <a:srgbClr val="000000"/>
                          </a:solidFill>
                          <a:effectLst/>
                          <a:latin typeface="メイリオ" panose="020B0604030504040204" pitchFamily="50" charset="-128"/>
                          <a:ea typeface="メイリオ" panose="020B0604030504040204" pitchFamily="50" charset="-128"/>
                        </a:rPr>
                        <a:t>ｍ　ｍ</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単位</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700</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円</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700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44"/>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43</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レジスター（</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UO-68</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45"/>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44</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600" b="0" i="0" u="none" strike="noStrike">
                          <a:solidFill>
                            <a:srgbClr val="000000"/>
                          </a:solidFill>
                          <a:effectLst/>
                          <a:latin typeface="メイリオ" panose="020B0604030504040204" pitchFamily="50" charset="-128"/>
                          <a:ea typeface="メイリオ" panose="020B0604030504040204" pitchFamily="50" charset="-128"/>
                        </a:rPr>
                        <a:t>販売平台（</a:t>
                      </a:r>
                      <a:r>
                        <a:rPr lang="en-US" altLang="zh-TW" sz="600" b="0" i="0" u="none" strike="noStrike">
                          <a:solidFill>
                            <a:srgbClr val="000000"/>
                          </a:solidFill>
                          <a:effectLst/>
                          <a:latin typeface="メイリオ" panose="020B0604030504040204" pitchFamily="50" charset="-128"/>
                          <a:ea typeface="メイリオ" panose="020B0604030504040204" pitchFamily="50" charset="-128"/>
                        </a:rPr>
                        <a:t>S-87</a:t>
                      </a:r>
                      <a:r>
                        <a:rPr lang="zh-TW" altLang="en-US"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W1500×D750×H770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46"/>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45</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販売ワゴン（</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S-88</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W1500×D750×H770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5,500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47"/>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46</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テントなしワゴン（</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S-90</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W900×D600×H800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3,500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48"/>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47</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実演枠</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外寸</a:t>
                      </a:r>
                      <a:r>
                        <a:rPr lang="en-US" sz="600" b="0" i="0" u="none" strike="noStrike">
                          <a:solidFill>
                            <a:srgbClr val="000000"/>
                          </a:solidFill>
                          <a:effectLst/>
                          <a:latin typeface="メイリオ" panose="020B0604030504040204" pitchFamily="50" charset="-128"/>
                          <a:ea typeface="メイリオ" panose="020B0604030504040204" pitchFamily="50" charset="-128"/>
                        </a:rPr>
                        <a:t>Ｗ1910（</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内寸</a:t>
                      </a:r>
                      <a:r>
                        <a:rPr lang="en-US" sz="600" b="0" i="0" u="none" strike="noStrike">
                          <a:solidFill>
                            <a:srgbClr val="000000"/>
                          </a:solidFill>
                          <a:effectLst/>
                          <a:latin typeface="メイリオ" panose="020B0604030504040204" pitchFamily="50" charset="-128"/>
                          <a:ea typeface="メイリオ" panose="020B0604030504040204" pitchFamily="50" charset="-128"/>
                        </a:rPr>
                        <a:t>Ｗ1800）×H1800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35,000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49"/>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48</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実演枠</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台付き</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外寸</a:t>
                      </a:r>
                      <a:r>
                        <a:rPr lang="en-US" sz="600" b="0" i="0" u="none" strike="noStrike">
                          <a:solidFill>
                            <a:srgbClr val="000000"/>
                          </a:solidFill>
                          <a:effectLst/>
                          <a:latin typeface="メイリオ" panose="020B0604030504040204" pitchFamily="50" charset="-128"/>
                          <a:ea typeface="メイリオ" panose="020B0604030504040204" pitchFamily="50" charset="-128"/>
                        </a:rPr>
                        <a:t>Ｗ1800（</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内寸</a:t>
                      </a:r>
                      <a:r>
                        <a:rPr lang="en-US" sz="600" b="0" i="0" u="none" strike="noStrike">
                          <a:solidFill>
                            <a:srgbClr val="000000"/>
                          </a:solidFill>
                          <a:effectLst/>
                          <a:latin typeface="メイリオ" panose="020B0604030504040204" pitchFamily="50" charset="-128"/>
                          <a:ea typeface="メイリオ" panose="020B0604030504040204" pitchFamily="50" charset="-128"/>
                        </a:rPr>
                        <a:t>Ｗ1716）×H1800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38,000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50"/>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49</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実演枠</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B</a:t>
                      </a:r>
                      <a:endParaRPr lang="ja-JP" alt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外寸</a:t>
                      </a:r>
                      <a:r>
                        <a:rPr lang="en-US" sz="600" b="0" i="0" u="none" strike="noStrike">
                          <a:solidFill>
                            <a:srgbClr val="000000"/>
                          </a:solidFill>
                          <a:effectLst/>
                          <a:latin typeface="メイリオ" panose="020B0604030504040204" pitchFamily="50" charset="-128"/>
                          <a:ea typeface="メイリオ" panose="020B0604030504040204" pitchFamily="50" charset="-128"/>
                        </a:rPr>
                        <a:t>Ｗ1610（</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内寸</a:t>
                      </a:r>
                      <a:r>
                        <a:rPr lang="en-US" sz="600" b="0" i="0" u="none" strike="noStrike">
                          <a:solidFill>
                            <a:srgbClr val="000000"/>
                          </a:solidFill>
                          <a:effectLst/>
                          <a:latin typeface="メイリオ" panose="020B0604030504040204" pitchFamily="50" charset="-128"/>
                          <a:ea typeface="メイリオ" panose="020B0604030504040204" pitchFamily="50" charset="-128"/>
                        </a:rPr>
                        <a:t>Ｗ1500）×H1800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30,000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51"/>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50</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実演枠</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B+</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台付き</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外寸</a:t>
                      </a:r>
                      <a:r>
                        <a:rPr lang="en-US" sz="600" b="0" i="0" u="none" strike="noStrike">
                          <a:solidFill>
                            <a:srgbClr val="000000"/>
                          </a:solidFill>
                          <a:effectLst/>
                          <a:latin typeface="メイリオ" panose="020B0604030504040204" pitchFamily="50" charset="-128"/>
                          <a:ea typeface="メイリオ" panose="020B0604030504040204" pitchFamily="50" charset="-128"/>
                        </a:rPr>
                        <a:t>Ｗ1500（</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内寸</a:t>
                      </a:r>
                      <a:r>
                        <a:rPr lang="en-US" sz="600" b="0" i="0" u="none" strike="noStrike">
                          <a:solidFill>
                            <a:srgbClr val="000000"/>
                          </a:solidFill>
                          <a:effectLst/>
                          <a:latin typeface="メイリオ" panose="020B0604030504040204" pitchFamily="50" charset="-128"/>
                          <a:ea typeface="メイリオ" panose="020B0604030504040204" pitchFamily="50" charset="-128"/>
                        </a:rPr>
                        <a:t>Ｗ1416）×H1800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35,000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52"/>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51</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実演枠</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C+</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台付き</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W900×H1800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28,500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53"/>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52</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S</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管・チェーン</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セット：</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S</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管</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４個、チェーン（</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50cm)</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54"/>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53</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システム展示台</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W990×D700×H750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55"/>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54</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システム展示台</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B</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W990×D495×H750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4,500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56"/>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55</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システム展示台（ヒナ段）</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C</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W990×D495+495×H750～H1020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15,000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57"/>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56</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システム展示台引き戸</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メイリオ" panose="020B0604030504040204" pitchFamily="50" charset="-128"/>
                          <a:ea typeface="メイリオ" panose="020B0604030504040204" pitchFamily="50" charset="-128"/>
                        </a:rPr>
                        <a:t>W990×H750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2,500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58"/>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57</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耐火ボード（販売）</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900×1800</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・厚さ</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12mm</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取付含む</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4,500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59"/>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58</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スレート板（販売）</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900×900</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・厚さ</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5.5mm</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取付含む</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　</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3,500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60"/>
                  </a:ext>
                </a:extLst>
              </a:tr>
              <a:tr h="136434">
                <a:tc>
                  <a:txBody>
                    <a:bodyPr/>
                    <a:lstStyle/>
                    <a:p>
                      <a:pPr algn="ctr"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59</a:t>
                      </a:r>
                    </a:p>
                  </a:txBody>
                  <a:tcPr marL="4378" marR="4378" marT="43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電気炊飯ジャー</a:t>
                      </a:r>
                      <a:r>
                        <a:rPr lang="en-US" sz="600" b="0" i="0" u="none" strike="noStrike">
                          <a:solidFill>
                            <a:srgbClr val="000000"/>
                          </a:solidFill>
                          <a:effectLst/>
                          <a:latin typeface="メイリオ" panose="020B0604030504040204" pitchFamily="50" charset="-128"/>
                          <a:ea typeface="メイリオ" panose="020B0604030504040204" pitchFamily="50" charset="-128"/>
                        </a:rPr>
                        <a:t>（JNO-A360)</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炊飯容量</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2</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升</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(3.6</a:t>
                      </a:r>
                      <a:r>
                        <a:rPr lang="en-US" sz="600" b="0" i="0" u="none" strike="noStrike">
                          <a:solidFill>
                            <a:srgbClr val="000000"/>
                          </a:solidFill>
                          <a:effectLst/>
                          <a:latin typeface="メイリオ" panose="020B0604030504040204" pitchFamily="50" charset="-128"/>
                          <a:ea typeface="メイリオ" panose="020B0604030504040204" pitchFamily="50" charset="-128"/>
                        </a:rPr>
                        <a:t>L) </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W426×D360×H383</a:t>
                      </a:r>
                      <a:endParaRPr lang="en-US" sz="600" b="0" i="0" u="none" strike="noStrike">
                        <a:solidFill>
                          <a:srgbClr val="000000"/>
                        </a:solidFill>
                        <a:effectLst/>
                        <a:latin typeface="メイリオ" panose="020B0604030504040204" pitchFamily="50" charset="-128"/>
                        <a:ea typeface="メイリオ" panose="020B0604030504040204" pitchFamily="50" charset="-128"/>
                      </a:endParaRP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effectLst/>
                          <a:latin typeface="メイリオ" panose="020B0604030504040204" pitchFamily="50" charset="-128"/>
                          <a:ea typeface="メイリオ" panose="020B0604030504040204" pitchFamily="50" charset="-128"/>
                        </a:rPr>
                        <a:t>100V1410W</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a:t>
                      </a:r>
                    </a:p>
                  </a:txBody>
                  <a:tcPr marL="4378" marR="4378" marT="4378" marB="0" anchor="ctr">
                    <a:lnL w="6350" cap="flat" cmpd="sng" algn="ctr">
                      <a:solidFill>
                        <a:srgbClr val="0000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8,000</a:t>
                      </a:r>
                    </a:p>
                  </a:txBody>
                  <a:tcPr marL="4378" marR="4378" marT="4378" marB="0" anchor="ctr">
                    <a:lnL w="6350" cap="flat" cmpd="sng" algn="ctr">
                      <a:solidFill>
                        <a:srgbClr val="A6A6A6"/>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61"/>
                  </a:ext>
                </a:extLst>
              </a:tr>
            </a:tbl>
          </a:graphicData>
        </a:graphic>
      </p:graphicFrame>
    </p:spTree>
    <p:extLst>
      <p:ext uri="{BB962C8B-B14F-4D97-AF65-F5344CB8AC3E}">
        <p14:creationId xmlns:p14="http://schemas.microsoft.com/office/powerpoint/2010/main" val="45498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B2CB1C73-B428-A505-022B-EFA678BEBCA2}"/>
              </a:ext>
            </a:extLst>
          </p:cNvPr>
          <p:cNvSpPr>
            <a:spLocks noGrp="1"/>
          </p:cNvSpPr>
          <p:nvPr>
            <p:ph type="sldNum" sz="quarter" idx="12"/>
          </p:nvPr>
        </p:nvSpPr>
        <p:spPr/>
        <p:txBody>
          <a:bodyPr/>
          <a:lstStyle/>
          <a:p>
            <a:fld id="{6B602FC4-DEC8-4D6F-8C46-7B8874FEDBEB}" type="slidenum">
              <a:rPr kumimoji="1" lang="ja-JP" altLang="en-US" smtClean="0"/>
              <a:pPr/>
              <a:t>10</a:t>
            </a:fld>
            <a:endParaRPr kumimoji="1" lang="ja-JP" altLang="en-US"/>
          </a:p>
        </p:txBody>
      </p:sp>
      <p:grpSp>
        <p:nvGrpSpPr>
          <p:cNvPr id="20" name="グループ化 19">
            <a:extLst>
              <a:ext uri="{FF2B5EF4-FFF2-40B4-BE49-F238E27FC236}">
                <a16:creationId xmlns:a16="http://schemas.microsoft.com/office/drawing/2014/main" xmlns="" id="{9883DD14-BDD3-0E81-9869-B0AD420A101A}"/>
              </a:ext>
            </a:extLst>
          </p:cNvPr>
          <p:cNvGrpSpPr/>
          <p:nvPr/>
        </p:nvGrpSpPr>
        <p:grpSpPr>
          <a:xfrm>
            <a:off x="317827" y="847394"/>
            <a:ext cx="6448733" cy="8222849"/>
            <a:chOff x="322263" y="806450"/>
            <a:chExt cx="6881654" cy="8774873"/>
          </a:xfrm>
        </p:grpSpPr>
        <p:sp>
          <p:nvSpPr>
            <p:cNvPr id="21" name="テキスト ボックス 170">
              <a:extLst>
                <a:ext uri="{FF2B5EF4-FFF2-40B4-BE49-F238E27FC236}">
                  <a16:creationId xmlns:a16="http://schemas.microsoft.com/office/drawing/2014/main" xmlns="" id="{B1A0D7E3-6E23-6A3E-7AF6-62BCFF591DD0}"/>
                </a:ext>
              </a:extLst>
            </p:cNvPr>
            <p:cNvSpPr txBox="1">
              <a:spLocks noChangeArrowheads="1"/>
            </p:cNvSpPr>
            <p:nvPr/>
          </p:nvSpPr>
          <p:spPr bwMode="auto">
            <a:xfrm>
              <a:off x="735012" y="1500188"/>
              <a:ext cx="6468905" cy="298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①来場者数：</a:t>
              </a:r>
              <a:r>
                <a:rPr lang="en-US" altLang="ja-JP" sz="1100" b="1">
                  <a:latin typeface="メイリオ" panose="020B0604030504040204" pitchFamily="50" charset="-128"/>
                  <a:ea typeface="メイリオ" panose="020B0604030504040204" pitchFamily="50" charset="-128"/>
                </a:rPr>
                <a:t>32,376</a:t>
              </a:r>
              <a:r>
                <a:rPr lang="ja-JP" altLang="en-US" sz="1100" b="1">
                  <a:latin typeface="メイリオ" panose="020B0604030504040204" pitchFamily="50" charset="-128"/>
                  <a:ea typeface="メイリオ" panose="020B0604030504040204" pitchFamily="50" charset="-128"/>
                </a:rPr>
                <a:t>人</a:t>
              </a:r>
              <a:r>
                <a:rPr lang="zh-TW" altLang="en-US" sz="1100" b="1">
                  <a:latin typeface="メイリオ" panose="020B0604030504040204" pitchFamily="50" charset="-128"/>
                  <a:ea typeface="メイリオ" panose="020B0604030504040204" pitchFamily="50" charset="-128"/>
                </a:rPr>
                <a:t>（</a:t>
              </a:r>
              <a:r>
                <a:rPr lang="en-US" altLang="ja-JP" sz="1100" b="1">
                  <a:latin typeface="メイリオ" panose="020B0604030504040204" pitchFamily="50" charset="-128"/>
                  <a:ea typeface="メイリオ" panose="020B0604030504040204" pitchFamily="50" charset="-128"/>
                </a:rPr>
                <a:t>5</a:t>
              </a:r>
              <a:r>
                <a:rPr lang="zh-TW" altLang="en-US" sz="1100" b="1">
                  <a:latin typeface="メイリオ" panose="020B0604030504040204" pitchFamily="50" charset="-128"/>
                  <a:ea typeface="メイリオ" panose="020B0604030504040204" pitchFamily="50" charset="-128"/>
                </a:rPr>
                <a:t>日間合計</a:t>
              </a:r>
              <a:r>
                <a:rPr lang="ja-JP" altLang="en-US" sz="1100" b="1">
                  <a:latin typeface="メイリオ" panose="020B0604030504040204" pitchFamily="50" charset="-128"/>
                  <a:ea typeface="メイリオ" panose="020B0604030504040204" pitchFamily="50" charset="-128"/>
                </a:rPr>
                <a:t>）</a:t>
              </a:r>
              <a:endParaRPr lang="en-US" altLang="ja-JP" sz="1100" b="1">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　　　　　　１</a:t>
              </a:r>
              <a:r>
                <a:rPr lang="zh-TW" altLang="en-US" sz="1100" b="1">
                  <a:latin typeface="メイリオ" panose="020B0604030504040204" pitchFamily="50" charset="-128"/>
                  <a:ea typeface="メイリオ" panose="020B0604030504040204" pitchFamily="50" charset="-128"/>
                </a:rPr>
                <a:t>日目</a:t>
              </a:r>
              <a:r>
                <a:rPr lang="ja-JP" altLang="en-US" sz="1100" b="1">
                  <a:latin typeface="メイリオ" panose="020B0604030504040204" pitchFamily="50" charset="-128"/>
                  <a:ea typeface="メイリオ" panose="020B0604030504040204" pitchFamily="50" charset="-128"/>
                </a:rPr>
                <a:t>（</a:t>
              </a:r>
              <a:r>
                <a:rPr lang="en-US" altLang="ja-JP" sz="1100" b="1">
                  <a:latin typeface="メイリオ" panose="020B0604030504040204" pitchFamily="50" charset="-128"/>
                  <a:ea typeface="メイリオ" panose="020B0604030504040204" pitchFamily="50" charset="-128"/>
                </a:rPr>
                <a:t>10/6(</a:t>
              </a:r>
              <a:r>
                <a:rPr lang="ja-JP" altLang="en-US" sz="1100" b="1">
                  <a:latin typeface="メイリオ" panose="020B0604030504040204" pitchFamily="50" charset="-128"/>
                  <a:ea typeface="メイリオ" panose="020B0604030504040204" pitchFamily="50" charset="-128"/>
                </a:rPr>
                <a:t>金</a:t>
              </a:r>
              <a:r>
                <a:rPr lang="en-US" altLang="ja-JP" sz="1100" b="1">
                  <a:latin typeface="メイリオ" panose="020B0604030504040204" pitchFamily="50" charset="-128"/>
                  <a:ea typeface="メイリオ" panose="020B0604030504040204" pitchFamily="50" charset="-128"/>
                </a:rPr>
                <a:t>)</a:t>
              </a:r>
              <a:r>
                <a:rPr lang="ja-JP" altLang="en-US" sz="1100" b="1">
                  <a:latin typeface="メイリオ" panose="020B0604030504040204" pitchFamily="50" charset="-128"/>
                  <a:ea typeface="メイリオ" panose="020B0604030504040204" pitchFamily="50" charset="-128"/>
                </a:rPr>
                <a:t>）  </a:t>
              </a:r>
              <a:r>
                <a:rPr lang="en-US" altLang="ja-JP" sz="1100" b="1">
                  <a:latin typeface="メイリオ" panose="020B0604030504040204" pitchFamily="50" charset="-128"/>
                  <a:ea typeface="メイリオ" panose="020B0604030504040204" pitchFamily="50" charset="-128"/>
                </a:rPr>
                <a:t>4,852</a:t>
              </a:r>
              <a:r>
                <a:rPr lang="zh-TW" altLang="en-US" sz="1100" b="1">
                  <a:latin typeface="メイリオ" panose="020B0604030504040204" pitchFamily="50" charset="-128"/>
                  <a:ea typeface="メイリオ" panose="020B0604030504040204" pitchFamily="50" charset="-128"/>
                </a:rPr>
                <a:t>人</a:t>
              </a:r>
              <a:r>
                <a:rPr lang="ja-JP" altLang="en-US" sz="1100" b="1">
                  <a:latin typeface="メイリオ" panose="020B0604030504040204" pitchFamily="50" charset="-128"/>
                  <a:ea typeface="メイリオ" panose="020B0604030504040204" pitchFamily="50" charset="-128"/>
                </a:rPr>
                <a:t>　</a:t>
              </a:r>
              <a:r>
                <a:rPr lang="en-US" altLang="zh-TW" sz="1100" b="1">
                  <a:latin typeface="メイリオ" panose="020B0604030504040204" pitchFamily="50" charset="-128"/>
                  <a:ea typeface="メイリオ" panose="020B0604030504040204" pitchFamily="50" charset="-128"/>
                </a:rPr>
                <a:t>2</a:t>
              </a:r>
              <a:r>
                <a:rPr lang="zh-TW" altLang="en-US" sz="1100" b="1">
                  <a:latin typeface="メイリオ" panose="020B0604030504040204" pitchFamily="50" charset="-128"/>
                  <a:ea typeface="メイリオ" panose="020B0604030504040204" pitchFamily="50" charset="-128"/>
                </a:rPr>
                <a:t>日目</a:t>
              </a:r>
              <a:r>
                <a:rPr lang="ja-JP" altLang="en-US" sz="1100" b="1">
                  <a:latin typeface="メイリオ" panose="020B0604030504040204" pitchFamily="50" charset="-128"/>
                  <a:ea typeface="メイリオ" panose="020B0604030504040204" pitchFamily="50" charset="-128"/>
                </a:rPr>
                <a:t>（</a:t>
              </a:r>
              <a:r>
                <a:rPr lang="en-US" altLang="ja-JP" sz="1100" b="1">
                  <a:latin typeface="メイリオ" panose="020B0604030504040204" pitchFamily="50" charset="-128"/>
                  <a:ea typeface="メイリオ" panose="020B0604030504040204" pitchFamily="50" charset="-128"/>
                </a:rPr>
                <a:t>10/7(</a:t>
              </a:r>
              <a:r>
                <a:rPr lang="ja-JP" altLang="en-US" sz="1100" b="1">
                  <a:latin typeface="メイリオ" panose="020B0604030504040204" pitchFamily="50" charset="-128"/>
                  <a:ea typeface="メイリオ" panose="020B0604030504040204" pitchFamily="50" charset="-128"/>
                </a:rPr>
                <a:t>土</a:t>
              </a:r>
              <a:r>
                <a:rPr lang="en-US" altLang="ja-JP" sz="1100" b="1">
                  <a:latin typeface="メイリオ" panose="020B0604030504040204" pitchFamily="50" charset="-128"/>
                  <a:ea typeface="メイリオ" panose="020B0604030504040204" pitchFamily="50" charset="-128"/>
                </a:rPr>
                <a:t>)</a:t>
              </a:r>
              <a:r>
                <a:rPr lang="ja-JP" altLang="en-US" sz="1100" b="1">
                  <a:latin typeface="メイリオ" panose="020B0604030504040204" pitchFamily="50" charset="-128"/>
                  <a:ea typeface="メイリオ" panose="020B0604030504040204" pitchFamily="50" charset="-128"/>
                </a:rPr>
                <a:t>）</a:t>
              </a:r>
              <a:r>
                <a:rPr lang="en-US" altLang="ja-JP" sz="1100" b="1">
                  <a:latin typeface="メイリオ" panose="020B0604030504040204" pitchFamily="50" charset="-128"/>
                  <a:ea typeface="メイリオ" panose="020B0604030504040204" pitchFamily="50" charset="-128"/>
                </a:rPr>
                <a:t>8,268</a:t>
              </a:r>
              <a:r>
                <a:rPr lang="zh-TW" altLang="en-US" sz="1100" b="1">
                  <a:latin typeface="メイリオ" panose="020B0604030504040204" pitchFamily="50" charset="-128"/>
                  <a:ea typeface="メイリオ" panose="020B0604030504040204" pitchFamily="50" charset="-128"/>
                </a:rPr>
                <a:t>人</a:t>
              </a:r>
              <a:endParaRPr lang="en-US" altLang="zh-TW" sz="1100" b="1">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　　　　　 　</a:t>
              </a:r>
              <a:r>
                <a:rPr lang="en-US" altLang="ja-JP" sz="1100" b="1">
                  <a:latin typeface="メイリオ" panose="020B0604030504040204" pitchFamily="50" charset="-128"/>
                  <a:ea typeface="メイリオ" panose="020B0604030504040204" pitchFamily="50" charset="-128"/>
                </a:rPr>
                <a:t>3</a:t>
              </a:r>
              <a:r>
                <a:rPr lang="ja-JP" altLang="en-US" sz="1100" b="1">
                  <a:latin typeface="メイリオ" panose="020B0604030504040204" pitchFamily="50" charset="-128"/>
                  <a:ea typeface="メイリオ" panose="020B0604030504040204" pitchFamily="50" charset="-128"/>
                </a:rPr>
                <a:t>日目（</a:t>
              </a:r>
              <a:r>
                <a:rPr lang="en-US" altLang="ja-JP" sz="1100" b="1">
                  <a:latin typeface="メイリオ" panose="020B0604030504040204" pitchFamily="50" charset="-128"/>
                  <a:ea typeface="メイリオ" panose="020B0604030504040204" pitchFamily="50" charset="-128"/>
                </a:rPr>
                <a:t>10/8(</a:t>
              </a:r>
              <a:r>
                <a:rPr lang="ja-JP" altLang="en-US" sz="1100" b="1">
                  <a:latin typeface="メイリオ" panose="020B0604030504040204" pitchFamily="50" charset="-128"/>
                  <a:ea typeface="メイリオ" panose="020B0604030504040204" pitchFamily="50" charset="-128"/>
                </a:rPr>
                <a:t>日</a:t>
              </a:r>
              <a:r>
                <a:rPr lang="en-US" altLang="ja-JP" sz="1100" b="1">
                  <a:latin typeface="メイリオ" panose="020B0604030504040204" pitchFamily="50" charset="-128"/>
                  <a:ea typeface="メイリオ" panose="020B0604030504040204" pitchFamily="50" charset="-128"/>
                </a:rPr>
                <a:t>)</a:t>
              </a:r>
              <a:r>
                <a:rPr lang="ja-JP" altLang="en-US" sz="1100" b="1">
                  <a:latin typeface="メイリオ" panose="020B0604030504040204" pitchFamily="50" charset="-128"/>
                  <a:ea typeface="メイリオ" panose="020B0604030504040204" pitchFamily="50" charset="-128"/>
                </a:rPr>
                <a:t>）  </a:t>
              </a:r>
              <a:r>
                <a:rPr lang="en-US" altLang="ja-JP" sz="1100" b="1">
                  <a:latin typeface="メイリオ" panose="020B0604030504040204" pitchFamily="50" charset="-128"/>
                  <a:ea typeface="メイリオ" panose="020B0604030504040204" pitchFamily="50" charset="-128"/>
                </a:rPr>
                <a:t>9,472</a:t>
              </a:r>
              <a:r>
                <a:rPr lang="ja-JP" altLang="en-US" sz="1100" b="1">
                  <a:latin typeface="メイリオ" panose="020B0604030504040204" pitchFamily="50" charset="-128"/>
                  <a:ea typeface="メイリオ" panose="020B0604030504040204" pitchFamily="50" charset="-128"/>
                </a:rPr>
                <a:t>人　</a:t>
              </a:r>
              <a:r>
                <a:rPr lang="en-US" altLang="ja-JP" sz="1100" b="1">
                  <a:latin typeface="メイリオ" panose="020B0604030504040204" pitchFamily="50" charset="-128"/>
                  <a:ea typeface="メイリオ" panose="020B0604030504040204" pitchFamily="50" charset="-128"/>
                </a:rPr>
                <a:t>4</a:t>
              </a:r>
              <a:r>
                <a:rPr lang="zh-TW" altLang="en-US" sz="1100" b="1">
                  <a:latin typeface="メイリオ" panose="020B0604030504040204" pitchFamily="50" charset="-128"/>
                  <a:ea typeface="メイリオ" panose="020B0604030504040204" pitchFamily="50" charset="-128"/>
                </a:rPr>
                <a:t>日目</a:t>
              </a:r>
              <a:r>
                <a:rPr lang="ja-JP" altLang="en-US" sz="1100" b="1">
                  <a:latin typeface="メイリオ" panose="020B0604030504040204" pitchFamily="50" charset="-128"/>
                  <a:ea typeface="メイリオ" panose="020B0604030504040204" pitchFamily="50" charset="-128"/>
                </a:rPr>
                <a:t>（</a:t>
              </a:r>
              <a:r>
                <a:rPr lang="en-US" altLang="ja-JP" sz="1100" b="1">
                  <a:latin typeface="メイリオ" panose="020B0604030504040204" pitchFamily="50" charset="-128"/>
                  <a:ea typeface="メイリオ" panose="020B0604030504040204" pitchFamily="50" charset="-128"/>
                </a:rPr>
                <a:t>10/9(</a:t>
              </a:r>
              <a:r>
                <a:rPr lang="ja-JP" altLang="en-US" sz="1100" b="1">
                  <a:latin typeface="メイリオ" panose="020B0604030504040204" pitchFamily="50" charset="-128"/>
                  <a:ea typeface="メイリオ" panose="020B0604030504040204" pitchFamily="50" charset="-128"/>
                </a:rPr>
                <a:t>月・祝</a:t>
              </a:r>
              <a:r>
                <a:rPr lang="en-US" altLang="ja-JP" sz="1100" b="1">
                  <a:latin typeface="メイリオ" panose="020B0604030504040204" pitchFamily="50" charset="-128"/>
                  <a:ea typeface="メイリオ" panose="020B0604030504040204" pitchFamily="50" charset="-128"/>
                </a:rPr>
                <a:t>)</a:t>
              </a:r>
              <a:r>
                <a:rPr lang="ja-JP" altLang="en-US" sz="1100" b="1">
                  <a:latin typeface="メイリオ" panose="020B0604030504040204" pitchFamily="50" charset="-128"/>
                  <a:ea typeface="メイリオ" panose="020B0604030504040204" pitchFamily="50" charset="-128"/>
                </a:rPr>
                <a:t>）</a:t>
              </a:r>
              <a:r>
                <a:rPr lang="en-US" altLang="ja-JP" sz="1100" b="1">
                  <a:latin typeface="メイリオ" panose="020B0604030504040204" pitchFamily="50" charset="-128"/>
                  <a:ea typeface="メイリオ" panose="020B0604030504040204" pitchFamily="50" charset="-128"/>
                </a:rPr>
                <a:t>6,610</a:t>
              </a:r>
              <a:r>
                <a:rPr lang="ja-JP" altLang="en-US" sz="1100" b="1">
                  <a:latin typeface="メイリオ" panose="020B0604030504040204" pitchFamily="50" charset="-128"/>
                  <a:ea typeface="メイリオ" panose="020B0604030504040204" pitchFamily="50" charset="-128"/>
                </a:rPr>
                <a:t>人</a:t>
              </a:r>
              <a:endParaRPr lang="en-US" altLang="ja-JP" sz="1100" b="1">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　　　　　　 </a:t>
              </a:r>
              <a:r>
                <a:rPr lang="en-US" altLang="ja-JP" sz="1100" b="1">
                  <a:latin typeface="メイリオ" panose="020B0604030504040204" pitchFamily="50" charset="-128"/>
                  <a:ea typeface="メイリオ" panose="020B0604030504040204" pitchFamily="50" charset="-128"/>
                </a:rPr>
                <a:t>5</a:t>
              </a:r>
              <a:r>
                <a:rPr lang="ja-JP" altLang="en-US" sz="1100" b="1">
                  <a:latin typeface="メイリオ" panose="020B0604030504040204" pitchFamily="50" charset="-128"/>
                  <a:ea typeface="メイリオ" panose="020B0604030504040204" pitchFamily="50" charset="-128"/>
                </a:rPr>
                <a:t>日目（</a:t>
              </a:r>
              <a:r>
                <a:rPr lang="en-US" altLang="ja-JP" sz="1100" b="1">
                  <a:latin typeface="メイリオ" panose="020B0604030504040204" pitchFamily="50" charset="-128"/>
                  <a:ea typeface="メイリオ" panose="020B0604030504040204" pitchFamily="50" charset="-128"/>
                </a:rPr>
                <a:t>10/10(</a:t>
              </a:r>
              <a:r>
                <a:rPr lang="ja-JP" altLang="en-US" sz="1100" b="1">
                  <a:latin typeface="メイリオ" panose="020B0604030504040204" pitchFamily="50" charset="-128"/>
                  <a:ea typeface="メイリオ" panose="020B0604030504040204" pitchFamily="50" charset="-128"/>
                </a:rPr>
                <a:t>火</a:t>
              </a:r>
              <a:r>
                <a:rPr lang="en-US" altLang="ja-JP" sz="1100" b="1">
                  <a:latin typeface="メイリオ" panose="020B0604030504040204" pitchFamily="50" charset="-128"/>
                  <a:ea typeface="メイリオ" panose="020B0604030504040204" pitchFamily="50" charset="-128"/>
                </a:rPr>
                <a:t>)</a:t>
              </a:r>
              <a:r>
                <a:rPr lang="ja-JP" altLang="en-US" sz="1100" b="1">
                  <a:latin typeface="メイリオ" panose="020B0604030504040204" pitchFamily="50" charset="-128"/>
                  <a:ea typeface="メイリオ" panose="020B0604030504040204" pitchFamily="50" charset="-128"/>
                </a:rPr>
                <a:t>）</a:t>
              </a:r>
              <a:r>
                <a:rPr lang="en-US" altLang="ja-JP" sz="1100" b="1">
                  <a:latin typeface="メイリオ" panose="020B0604030504040204" pitchFamily="50" charset="-128"/>
                  <a:ea typeface="メイリオ" panose="020B0604030504040204" pitchFamily="50" charset="-128"/>
                </a:rPr>
                <a:t>3,174</a:t>
              </a:r>
              <a:r>
                <a:rPr lang="ja-JP" altLang="en-US" sz="1100" b="1">
                  <a:latin typeface="メイリオ" panose="020B0604030504040204" pitchFamily="50" charset="-128"/>
                  <a:ea typeface="メイリオ" panose="020B0604030504040204" pitchFamily="50" charset="-128"/>
                </a:rPr>
                <a:t>人</a:t>
              </a:r>
              <a:endParaRPr lang="zh-TW" altLang="en-US" sz="1100" b="1">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　　　　　　◎</a:t>
              </a:r>
              <a:r>
                <a:rPr lang="zh-TW" altLang="en-US" sz="1100" b="1">
                  <a:latin typeface="メイリオ" panose="020B0604030504040204" pitchFamily="50" charset="-128"/>
                  <a:ea typeface="メイリオ" panose="020B0604030504040204" pitchFamily="50" charset="-128"/>
                </a:rPr>
                <a:t>来場者満足度</a:t>
              </a:r>
              <a:r>
                <a:rPr lang="ja-JP" altLang="en-US" sz="1100" b="1">
                  <a:latin typeface="メイリオ" panose="020B0604030504040204" pitchFamily="50" charset="-128"/>
                  <a:ea typeface="メイリオ" panose="020B0604030504040204" pitchFamily="50" charset="-128"/>
                </a:rPr>
                <a:t>　満足・やや満足　</a:t>
              </a:r>
              <a:r>
                <a:rPr lang="en-US" altLang="ja-JP" sz="1100" b="1">
                  <a:latin typeface="メイリオ" panose="020B0604030504040204" pitchFamily="50" charset="-128"/>
                  <a:ea typeface="メイリオ" panose="020B0604030504040204" pitchFamily="50" charset="-128"/>
                </a:rPr>
                <a:t>97</a:t>
              </a:r>
              <a:r>
                <a:rPr lang="ja-JP" altLang="en-US" sz="1100" b="1">
                  <a:latin typeface="メイリオ" panose="020B0604030504040204" pitchFamily="50" charset="-128"/>
                  <a:ea typeface="メイリオ" panose="020B0604030504040204" pitchFamily="50" charset="-128"/>
                </a:rPr>
                <a:t>％　</a:t>
              </a:r>
              <a:endParaRPr lang="zh-TW" altLang="en-US" sz="1100" b="1">
                <a:latin typeface="メイリオ" panose="020B0604030504040204" pitchFamily="50" charset="-128"/>
                <a:ea typeface="メイリオ" panose="020B0604030504040204" pitchFamily="50" charset="-128"/>
              </a:endParaRPr>
            </a:p>
            <a:p>
              <a:pPr eaLnBrk="1" hangingPunct="1">
                <a:spcBef>
                  <a:spcPct val="0"/>
                </a:spcBef>
                <a:buFontTx/>
                <a:buNone/>
              </a:pPr>
              <a:endParaRPr lang="en-US" altLang="ja-JP" sz="1100" b="1">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②来場者アンケート：「毎年実施してください」</a:t>
              </a:r>
            </a:p>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　　　　　　　　　　「会場も広くてよかったです」</a:t>
              </a:r>
            </a:p>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　　　　　　　　　   「物産展に無いようなお土産の品があると良い」</a:t>
              </a:r>
              <a:endParaRPr lang="en-US" altLang="ja-JP" sz="1100" b="1">
                <a:latin typeface="メイリオ" panose="020B0604030504040204" pitchFamily="50" charset="-128"/>
                <a:ea typeface="メイリオ" panose="020B0604030504040204" pitchFamily="50" charset="-128"/>
              </a:endParaRPr>
            </a:p>
            <a:p>
              <a:pPr eaLnBrk="1" hangingPunct="1">
                <a:spcBef>
                  <a:spcPct val="0"/>
                </a:spcBef>
                <a:buFontTx/>
                <a:buNone/>
              </a:pPr>
              <a:endParaRPr lang="en-US" altLang="ja-JP" sz="1100" b="1">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③出店者感想：「販売・</a:t>
              </a:r>
              <a:r>
                <a:rPr lang="en-US" altLang="ja-JP" sz="1100" b="1">
                  <a:latin typeface="メイリオ" panose="020B0604030504040204" pitchFamily="50" charset="-128"/>
                  <a:ea typeface="メイリオ" panose="020B0604030504040204" pitchFamily="50" charset="-128"/>
                </a:rPr>
                <a:t>PR</a:t>
              </a:r>
              <a:r>
                <a:rPr lang="ja-JP" altLang="en-US" sz="1100" b="1">
                  <a:latin typeface="メイリオ" panose="020B0604030504040204" pitchFamily="50" charset="-128"/>
                  <a:ea typeface="メイリオ" panose="020B0604030504040204" pitchFamily="50" charset="-128"/>
                </a:rPr>
                <a:t>活動の観点からも非常に効果のあるイベントなので、</a:t>
              </a:r>
              <a:endParaRPr lang="en-US" altLang="ja-JP" sz="1100" b="1">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　　　　　　　　継続して開催して欲しい。」</a:t>
              </a:r>
              <a:endParaRPr lang="en-US" altLang="ja-JP" sz="1100" b="1">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　　　　　　　「リピーターが多く来場いただいており、引き続きの開催をお願いしたい。」</a:t>
              </a:r>
              <a:endParaRPr lang="en-US" altLang="ja-JP" sz="1100" b="1">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　　　　　　　「過去最大の売上となりました。」</a:t>
              </a:r>
            </a:p>
            <a:p>
              <a:pPr eaLnBrk="1" hangingPunct="1">
                <a:spcBef>
                  <a:spcPct val="0"/>
                </a:spcBef>
                <a:buFontTx/>
                <a:buNone/>
              </a:pPr>
              <a:endParaRPr lang="en-US" altLang="ja-JP" sz="1100" b="1">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④次回の出展希望：</a:t>
              </a:r>
              <a:endParaRPr lang="en-US" altLang="ja-JP" sz="1100" b="1">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xmlns="" id="{FE6014C2-6FDB-82FB-D884-E65A235FBFAB}"/>
                </a:ext>
              </a:extLst>
            </p:cNvPr>
            <p:cNvSpPr/>
            <p:nvPr/>
          </p:nvSpPr>
          <p:spPr>
            <a:xfrm>
              <a:off x="322263" y="806450"/>
              <a:ext cx="6748462" cy="577850"/>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16356" eaLnBrk="1" fontAlgn="auto" hangingPunct="1">
                <a:spcBef>
                  <a:spcPts val="0"/>
                </a:spcBef>
                <a:spcAft>
                  <a:spcPts val="0"/>
                </a:spcAft>
                <a:defRPr/>
              </a:pPr>
              <a:endParaRPr lang="ja-JP" altLang="en-US" sz="1600">
                <a:highlight>
                  <a:srgbClr val="FFFF00"/>
                </a:highlight>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xmlns="" id="{3264629F-4A43-AF35-88C0-49C22288F4B5}"/>
                </a:ext>
              </a:extLst>
            </p:cNvPr>
            <p:cNvSpPr txBox="1"/>
            <p:nvPr/>
          </p:nvSpPr>
          <p:spPr>
            <a:xfrm>
              <a:off x="476250" y="915988"/>
              <a:ext cx="6324493" cy="248382"/>
            </a:xfrm>
            <a:prstGeom prst="rect">
              <a:avLst/>
            </a:prstGeom>
            <a:noFill/>
          </p:spPr>
          <p:txBody>
            <a:bodyPr wrap="none">
              <a:spAutoFit/>
            </a:bodyPr>
            <a:lstStyle/>
            <a:p>
              <a:pPr defTabSz="1016356" eaLnBrk="1" fontAlgn="auto" hangingPunct="1">
                <a:lnSpc>
                  <a:spcPts val="900"/>
                </a:lnSpc>
                <a:spcBef>
                  <a:spcPts val="0"/>
                </a:spcBef>
                <a:spcAft>
                  <a:spcPts val="0"/>
                </a:spcAft>
                <a:defRPr/>
              </a:pPr>
              <a:r>
                <a:rPr lang="ja-JP" altLang="en-US" sz="1400" b="1" spc="20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rPr>
                <a:t>参考：北海道まるごとフェア</a:t>
              </a:r>
              <a:r>
                <a:rPr lang="en-US" altLang="ja-JP" sz="1400" b="1" spc="20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rPr>
                <a:t>in</a:t>
              </a:r>
              <a:r>
                <a:rPr lang="ja-JP" altLang="en-US" sz="1400" b="1" spc="20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rPr>
                <a:t>サンシャインシティ（</a:t>
              </a:r>
              <a:r>
                <a:rPr lang="en-US" altLang="ja-JP" sz="1400" b="1" spc="20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rPr>
                <a:t>2023</a:t>
              </a:r>
              <a:r>
                <a:rPr lang="ja-JP" altLang="en-US" sz="1400" b="1" spc="20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1400" b="1" spc="20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xmlns="" id="{D60DEFE2-F0CC-0D12-222E-47353EAAA6D0}"/>
                </a:ext>
              </a:extLst>
            </p:cNvPr>
            <p:cNvSpPr txBox="1"/>
            <p:nvPr/>
          </p:nvSpPr>
          <p:spPr>
            <a:xfrm>
              <a:off x="1163638" y="1144588"/>
              <a:ext cx="1510817" cy="248382"/>
            </a:xfrm>
            <a:prstGeom prst="rect">
              <a:avLst/>
            </a:prstGeom>
            <a:noFill/>
          </p:spPr>
          <p:txBody>
            <a:bodyPr wrap="none">
              <a:spAutoFit/>
            </a:bodyPr>
            <a:lstStyle/>
            <a:p>
              <a:pPr defTabSz="1016356" eaLnBrk="1" fontAlgn="auto" hangingPunct="1">
                <a:lnSpc>
                  <a:spcPts val="900"/>
                </a:lnSpc>
                <a:spcBef>
                  <a:spcPts val="0"/>
                </a:spcBef>
                <a:spcAft>
                  <a:spcPts val="0"/>
                </a:spcAft>
                <a:defRPr/>
              </a:pPr>
              <a:r>
                <a:rPr lang="ja-JP" altLang="en-US" sz="1400" b="1" spc="20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rPr>
                <a:t>開催結果概要</a:t>
              </a:r>
              <a:endParaRPr lang="en-US" altLang="ja-JP" sz="1400" b="1" spc="20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5" name="テキスト ボックス 170">
              <a:extLst>
                <a:ext uri="{FF2B5EF4-FFF2-40B4-BE49-F238E27FC236}">
                  <a16:creationId xmlns:a16="http://schemas.microsoft.com/office/drawing/2014/main" xmlns="" id="{26C6DA11-E80D-0C22-05A0-9F80B109BD11}"/>
                </a:ext>
              </a:extLst>
            </p:cNvPr>
            <p:cNvSpPr txBox="1">
              <a:spLocks noChangeArrowheads="1"/>
            </p:cNvSpPr>
            <p:nvPr/>
          </p:nvSpPr>
          <p:spPr bwMode="auto">
            <a:xfrm>
              <a:off x="735012" y="7130236"/>
              <a:ext cx="2919412" cy="27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b="1">
                  <a:latin typeface="メイリオ" panose="020B0604030504040204" pitchFamily="50" charset="-128"/>
                  <a:ea typeface="メイリオ" panose="020B0604030504040204" pitchFamily="50" charset="-128"/>
                </a:rPr>
                <a:t>⑤会期中売上実績分布（前回比較）：</a:t>
              </a:r>
              <a:endParaRPr lang="en-US" altLang="ja-JP" sz="1100" b="1">
                <a:latin typeface="メイリオ" panose="020B0604030504040204" pitchFamily="50" charset="-128"/>
                <a:ea typeface="メイリオ" panose="020B0604030504040204" pitchFamily="50" charset="-128"/>
              </a:endParaRPr>
            </a:p>
          </p:txBody>
        </p:sp>
        <p:sp>
          <p:nvSpPr>
            <p:cNvPr id="26" name="テキスト ボックス 28">
              <a:extLst>
                <a:ext uri="{FF2B5EF4-FFF2-40B4-BE49-F238E27FC236}">
                  <a16:creationId xmlns:a16="http://schemas.microsoft.com/office/drawing/2014/main" xmlns="" id="{3A454860-2E65-7D6A-7E6A-AA8D2E5444E4}"/>
                </a:ext>
              </a:extLst>
            </p:cNvPr>
            <p:cNvSpPr txBox="1">
              <a:spLocks noChangeArrowheads="1"/>
            </p:cNvSpPr>
            <p:nvPr/>
          </p:nvSpPr>
          <p:spPr bwMode="auto">
            <a:xfrm>
              <a:off x="1163638" y="7465985"/>
              <a:ext cx="2704827" cy="61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050" b="1">
                  <a:latin typeface="メイリオ" panose="020B0604030504040204" pitchFamily="50" charset="-128"/>
                  <a:ea typeface="メイリオ" panose="020B0604030504040204" pitchFamily="50" charset="-128"/>
                </a:rPr>
                <a:t>●飲食ブース</a:t>
              </a:r>
              <a:endParaRPr lang="en-US" altLang="ja-JP" sz="1050" b="1">
                <a:latin typeface="メイリオ" panose="020B0604030504040204" pitchFamily="50" charset="-128"/>
                <a:ea typeface="メイリオ" panose="020B0604030504040204" pitchFamily="50" charset="-128"/>
              </a:endParaRPr>
            </a:p>
            <a:p>
              <a:r>
                <a:rPr lang="ja-JP" altLang="en-US" sz="1050" b="1">
                  <a:latin typeface="メイリオ" panose="020B0604030504040204" pitchFamily="50" charset="-128"/>
                  <a:ea typeface="メイリオ" panose="020B0604030504040204" pitchFamily="50" charset="-128"/>
                </a:rPr>
                <a:t>小間数　      </a:t>
              </a:r>
              <a:r>
                <a:rPr lang="en-US" altLang="ja-JP" sz="1050" b="1">
                  <a:latin typeface="メイリオ" panose="020B0604030504040204" pitchFamily="50" charset="-128"/>
                  <a:ea typeface="メイリオ" panose="020B0604030504040204" pitchFamily="50" charset="-128"/>
                </a:rPr>
                <a:t>39</a:t>
              </a:r>
              <a:r>
                <a:rPr lang="ja-JP" altLang="en-US" sz="1050" b="1">
                  <a:latin typeface="メイリオ" panose="020B0604030504040204" pitchFamily="50" charset="-128"/>
                  <a:ea typeface="メイリオ" panose="020B0604030504040204" pitchFamily="50" charset="-128"/>
                </a:rPr>
                <a:t>小間（前回</a:t>
              </a:r>
              <a:r>
                <a:rPr lang="en-US" altLang="ja-JP" sz="1050" b="1">
                  <a:latin typeface="メイリオ" panose="020B0604030504040204" pitchFamily="50" charset="-128"/>
                  <a:ea typeface="メイリオ" panose="020B0604030504040204" pitchFamily="50" charset="-128"/>
                </a:rPr>
                <a:t>36</a:t>
              </a:r>
              <a:r>
                <a:rPr lang="ja-JP" altLang="en-US" sz="1050" b="1">
                  <a:latin typeface="メイリオ" panose="020B0604030504040204" pitchFamily="50" charset="-128"/>
                  <a:ea typeface="メイリオ" panose="020B0604030504040204" pitchFamily="50" charset="-128"/>
                </a:rPr>
                <a:t>小間）</a:t>
              </a:r>
              <a:endParaRPr lang="en-US" altLang="ja-JP" sz="1050" b="1">
                <a:latin typeface="メイリオ" panose="020B0604030504040204" pitchFamily="50" charset="-128"/>
                <a:ea typeface="メイリオ" panose="020B0604030504040204" pitchFamily="50" charset="-128"/>
              </a:endParaRPr>
            </a:p>
            <a:p>
              <a:r>
                <a:rPr lang="ja-JP" altLang="en-US" sz="1050" b="1">
                  <a:latin typeface="メイリオ" panose="020B0604030504040204" pitchFamily="50" charset="-128"/>
                  <a:ea typeface="メイリオ" panose="020B0604030504040204" pitchFamily="50" charset="-128"/>
                </a:rPr>
                <a:t>平均売上 </a:t>
              </a:r>
              <a:r>
                <a:rPr lang="en-US" altLang="ja-JP" sz="1050" b="1">
                  <a:latin typeface="メイリオ" panose="020B0604030504040204" pitchFamily="50" charset="-128"/>
                  <a:ea typeface="メイリオ" panose="020B0604030504040204" pitchFamily="50" charset="-128"/>
                </a:rPr>
                <a:t>1,431</a:t>
              </a:r>
              <a:r>
                <a:rPr lang="ja-JP" altLang="en-US" sz="1050" b="1">
                  <a:latin typeface="メイリオ" panose="020B0604030504040204" pitchFamily="50" charset="-128"/>
                  <a:ea typeface="メイリオ" panose="020B0604030504040204" pitchFamily="50" charset="-128"/>
                </a:rPr>
                <a:t>千円（同</a:t>
              </a:r>
              <a:r>
                <a:rPr lang="en-US" altLang="ja-JP" sz="1050" b="1">
                  <a:latin typeface="メイリオ" panose="020B0604030504040204" pitchFamily="50" charset="-128"/>
                  <a:ea typeface="メイリオ" panose="020B0604030504040204" pitchFamily="50" charset="-128"/>
                </a:rPr>
                <a:t>1,676</a:t>
              </a:r>
              <a:r>
                <a:rPr lang="ja-JP" altLang="en-US" sz="1050" b="1">
                  <a:latin typeface="メイリオ" panose="020B0604030504040204" pitchFamily="50" charset="-128"/>
                  <a:ea typeface="メイリオ" panose="020B0604030504040204" pitchFamily="50" charset="-128"/>
                </a:rPr>
                <a:t>千円）</a:t>
              </a:r>
              <a:endParaRPr lang="en-US" altLang="ja-JP" sz="1050" b="1">
                <a:latin typeface="メイリオ" panose="020B0604030504040204" pitchFamily="50" charset="-128"/>
                <a:ea typeface="メイリオ" panose="020B0604030504040204" pitchFamily="50" charset="-128"/>
              </a:endParaRPr>
            </a:p>
          </p:txBody>
        </p:sp>
        <p:sp>
          <p:nvSpPr>
            <p:cNvPr id="27" name="テキスト ボックス 43">
              <a:extLst>
                <a:ext uri="{FF2B5EF4-FFF2-40B4-BE49-F238E27FC236}">
                  <a16:creationId xmlns:a16="http://schemas.microsoft.com/office/drawing/2014/main" xmlns="" id="{9444C43A-A3BF-5246-9EE0-A0E5106B90E2}"/>
                </a:ext>
              </a:extLst>
            </p:cNvPr>
            <p:cNvSpPr txBox="1">
              <a:spLocks noChangeArrowheads="1"/>
            </p:cNvSpPr>
            <p:nvPr/>
          </p:nvSpPr>
          <p:spPr bwMode="auto">
            <a:xfrm>
              <a:off x="5276850" y="9367838"/>
              <a:ext cx="484446" cy="21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700">
                  <a:solidFill>
                    <a:schemeClr val="bg1"/>
                  </a:solidFill>
                  <a:latin typeface="メイリオ" panose="020B0604030504040204" pitchFamily="50" charset="-128"/>
                  <a:ea typeface="メイリオ" panose="020B0604030504040204" pitchFamily="50" charset="-128"/>
                </a:rPr>
                <a:t>物　販</a:t>
              </a:r>
            </a:p>
          </p:txBody>
        </p:sp>
        <p:sp>
          <p:nvSpPr>
            <p:cNvPr id="28" name="テキスト ボックス 28">
              <a:extLst>
                <a:ext uri="{FF2B5EF4-FFF2-40B4-BE49-F238E27FC236}">
                  <a16:creationId xmlns:a16="http://schemas.microsoft.com/office/drawing/2014/main" xmlns="" id="{145DA8F9-2596-AC3E-9718-42E717AEDDC1}"/>
                </a:ext>
              </a:extLst>
            </p:cNvPr>
            <p:cNvSpPr txBox="1">
              <a:spLocks noChangeArrowheads="1"/>
            </p:cNvSpPr>
            <p:nvPr/>
          </p:nvSpPr>
          <p:spPr bwMode="auto">
            <a:xfrm>
              <a:off x="4049312" y="7465985"/>
              <a:ext cx="2455078" cy="61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050" b="1">
                  <a:latin typeface="メイリオ" panose="020B0604030504040204" pitchFamily="50" charset="-128"/>
                  <a:ea typeface="メイリオ" panose="020B0604030504040204" pitchFamily="50" charset="-128"/>
                </a:rPr>
                <a:t>●物販ブース</a:t>
              </a:r>
              <a:endParaRPr lang="en-US" altLang="ja-JP" sz="1050" b="1">
                <a:latin typeface="メイリオ" panose="020B0604030504040204" pitchFamily="50" charset="-128"/>
                <a:ea typeface="メイリオ" panose="020B0604030504040204" pitchFamily="50" charset="-128"/>
              </a:endParaRPr>
            </a:p>
            <a:p>
              <a:r>
                <a:rPr lang="ja-JP" altLang="en-US" sz="1050" b="1">
                  <a:latin typeface="メイリオ" panose="020B0604030504040204" pitchFamily="50" charset="-128"/>
                  <a:ea typeface="メイリオ" panose="020B0604030504040204" pitchFamily="50" charset="-128"/>
                </a:rPr>
                <a:t>小間数   　</a:t>
              </a:r>
              <a:r>
                <a:rPr lang="en-US" altLang="ja-JP" sz="1050" b="1">
                  <a:latin typeface="メイリオ" panose="020B0604030504040204" pitchFamily="50" charset="-128"/>
                  <a:ea typeface="メイリオ" panose="020B0604030504040204" pitchFamily="50" charset="-128"/>
                </a:rPr>
                <a:t>34</a:t>
              </a:r>
              <a:r>
                <a:rPr lang="ja-JP" altLang="en-US" sz="1050" b="1">
                  <a:latin typeface="メイリオ" panose="020B0604030504040204" pitchFamily="50" charset="-128"/>
                  <a:ea typeface="メイリオ" panose="020B0604030504040204" pitchFamily="50" charset="-128"/>
                </a:rPr>
                <a:t>小間（前回</a:t>
              </a:r>
              <a:r>
                <a:rPr lang="en-US" altLang="ja-JP" sz="1050" b="1">
                  <a:latin typeface="メイリオ" panose="020B0604030504040204" pitchFamily="50" charset="-128"/>
                  <a:ea typeface="メイリオ" panose="020B0604030504040204" pitchFamily="50" charset="-128"/>
                </a:rPr>
                <a:t>26</a:t>
              </a:r>
              <a:r>
                <a:rPr lang="ja-JP" altLang="en-US" sz="1050" b="1">
                  <a:latin typeface="メイリオ" panose="020B0604030504040204" pitchFamily="50" charset="-128"/>
                  <a:ea typeface="メイリオ" panose="020B0604030504040204" pitchFamily="50" charset="-128"/>
                </a:rPr>
                <a:t>小間）</a:t>
              </a:r>
              <a:endParaRPr lang="en-US" altLang="ja-JP" sz="1050" b="1">
                <a:latin typeface="メイリオ" panose="020B0604030504040204" pitchFamily="50" charset="-128"/>
                <a:ea typeface="メイリオ" panose="020B0604030504040204" pitchFamily="50" charset="-128"/>
              </a:endParaRPr>
            </a:p>
            <a:p>
              <a:r>
                <a:rPr lang="ja-JP" altLang="en-US" sz="1050" b="1">
                  <a:latin typeface="メイリオ" panose="020B0604030504040204" pitchFamily="50" charset="-128"/>
                  <a:ea typeface="メイリオ" panose="020B0604030504040204" pitchFamily="50" charset="-128"/>
                </a:rPr>
                <a:t>平均売上 </a:t>
              </a:r>
              <a:r>
                <a:rPr lang="en-US" altLang="ja-JP" sz="1050" b="1">
                  <a:latin typeface="メイリオ" panose="020B0604030504040204" pitchFamily="50" charset="-128"/>
                  <a:ea typeface="メイリオ" panose="020B0604030504040204" pitchFamily="50" charset="-128"/>
                </a:rPr>
                <a:t>462</a:t>
              </a:r>
              <a:r>
                <a:rPr lang="ja-JP" altLang="en-US" sz="1050" b="1">
                  <a:latin typeface="メイリオ" panose="020B0604030504040204" pitchFamily="50" charset="-128"/>
                  <a:ea typeface="メイリオ" panose="020B0604030504040204" pitchFamily="50" charset="-128"/>
                </a:rPr>
                <a:t>千円（</a:t>
              </a:r>
              <a:r>
                <a:rPr lang="en-US" altLang="ja-JP" sz="1050" b="1">
                  <a:latin typeface="メイリオ" panose="020B0604030504040204" pitchFamily="50" charset="-128"/>
                  <a:ea typeface="メイリオ" panose="020B0604030504040204" pitchFamily="50" charset="-128"/>
                </a:rPr>
                <a:t>489</a:t>
              </a:r>
              <a:r>
                <a:rPr lang="ja-JP" altLang="en-US" sz="1050" b="1">
                  <a:latin typeface="メイリオ" panose="020B0604030504040204" pitchFamily="50" charset="-128"/>
                  <a:ea typeface="メイリオ" panose="020B0604030504040204" pitchFamily="50" charset="-128"/>
                </a:rPr>
                <a:t>千円）</a:t>
              </a:r>
              <a:endParaRPr lang="en-US" altLang="ja-JP" sz="1050" b="1">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xmlns="" id="{F4D64DD2-F1D8-5F5D-9CC4-19DB00A385B0}"/>
                </a:ext>
              </a:extLst>
            </p:cNvPr>
            <p:cNvSpPr txBox="1">
              <a:spLocks noChangeArrowheads="1"/>
            </p:cNvSpPr>
            <p:nvPr/>
          </p:nvSpPr>
          <p:spPr bwMode="auto">
            <a:xfrm>
              <a:off x="1163638" y="8241092"/>
              <a:ext cx="3467764" cy="44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050" b="1">
                  <a:latin typeface="メイリオ" panose="020B0604030504040204" pitchFamily="50" charset="-128"/>
                  <a:ea typeface="メイリオ" panose="020B0604030504040204" pitchFamily="50" charset="-128"/>
                </a:rPr>
                <a:t>●合計　　　 小間数　   </a:t>
              </a:r>
              <a:r>
                <a:rPr lang="en-US" altLang="ja-JP" sz="1050" b="1">
                  <a:latin typeface="メイリオ" panose="020B0604030504040204" pitchFamily="50" charset="-128"/>
                  <a:ea typeface="メイリオ" panose="020B0604030504040204" pitchFamily="50" charset="-128"/>
                </a:rPr>
                <a:t>73</a:t>
              </a:r>
              <a:r>
                <a:rPr lang="ja-JP" altLang="en-US" sz="1050" b="1">
                  <a:latin typeface="メイリオ" panose="020B0604030504040204" pitchFamily="50" charset="-128"/>
                  <a:ea typeface="メイリオ" panose="020B0604030504040204" pitchFamily="50" charset="-128"/>
                </a:rPr>
                <a:t>小間（同</a:t>
              </a:r>
              <a:r>
                <a:rPr lang="en-US" altLang="ja-JP" sz="1050" b="1">
                  <a:latin typeface="メイリオ" panose="020B0604030504040204" pitchFamily="50" charset="-128"/>
                  <a:ea typeface="メイリオ" panose="020B0604030504040204" pitchFamily="50" charset="-128"/>
                </a:rPr>
                <a:t>62</a:t>
              </a:r>
              <a:r>
                <a:rPr lang="ja-JP" altLang="en-US" sz="1050" b="1">
                  <a:latin typeface="メイリオ" panose="020B0604030504040204" pitchFamily="50" charset="-128"/>
                  <a:ea typeface="メイリオ" panose="020B0604030504040204" pitchFamily="50" charset="-128"/>
                </a:rPr>
                <a:t>小間）</a:t>
              </a:r>
              <a:endParaRPr lang="en-US" altLang="ja-JP" sz="1050" b="1">
                <a:latin typeface="メイリオ" panose="020B0604030504040204" pitchFamily="50" charset="-128"/>
                <a:ea typeface="メイリオ" panose="020B0604030504040204" pitchFamily="50" charset="-128"/>
              </a:endParaRPr>
            </a:p>
            <a:p>
              <a:r>
                <a:rPr lang="ja-JP" altLang="en-US" sz="1050" b="1">
                  <a:latin typeface="メイリオ" panose="020B0604030504040204" pitchFamily="50" charset="-128"/>
                  <a:ea typeface="メイリオ" panose="020B0604030504040204" pitchFamily="50" charset="-128"/>
                </a:rPr>
                <a:t>　　　　　　 平均売上 </a:t>
              </a:r>
              <a:r>
                <a:rPr lang="en-US" altLang="ja-JP" sz="1050" b="1">
                  <a:latin typeface="メイリオ" panose="020B0604030504040204" pitchFamily="50" charset="-128"/>
                  <a:ea typeface="メイリオ" panose="020B0604030504040204" pitchFamily="50" charset="-128"/>
                </a:rPr>
                <a:t>980</a:t>
              </a:r>
              <a:r>
                <a:rPr lang="ja-JP" altLang="en-US" sz="1050" b="1">
                  <a:latin typeface="メイリオ" panose="020B0604030504040204" pitchFamily="50" charset="-128"/>
                  <a:ea typeface="メイリオ" panose="020B0604030504040204" pitchFamily="50" charset="-128"/>
                </a:rPr>
                <a:t>千円（同</a:t>
              </a:r>
              <a:r>
                <a:rPr lang="en-US" altLang="ja-JP" sz="1050" b="1">
                  <a:latin typeface="メイリオ" panose="020B0604030504040204" pitchFamily="50" charset="-128"/>
                  <a:ea typeface="メイリオ" panose="020B0604030504040204" pitchFamily="50" charset="-128"/>
                </a:rPr>
                <a:t>1,178</a:t>
              </a:r>
              <a:r>
                <a:rPr lang="ja-JP" altLang="en-US" sz="1050" b="1">
                  <a:latin typeface="メイリオ" panose="020B0604030504040204" pitchFamily="50" charset="-128"/>
                  <a:ea typeface="メイリオ" panose="020B0604030504040204" pitchFamily="50" charset="-128"/>
                </a:rPr>
                <a:t>千円）</a:t>
              </a:r>
            </a:p>
          </p:txBody>
        </p:sp>
      </p:grpSp>
      <p:graphicFrame>
        <p:nvGraphicFramePr>
          <p:cNvPr id="7" name="コンテンツ プレースホルダー 5">
            <a:extLst>
              <a:ext uri="{FF2B5EF4-FFF2-40B4-BE49-F238E27FC236}">
                <a16:creationId xmlns:a16="http://schemas.microsoft.com/office/drawing/2014/main" xmlns="" id="{5333A1D5-B158-79EE-F66C-7676CE41F0B8}"/>
              </a:ext>
            </a:extLst>
          </p:cNvPr>
          <p:cNvGraphicFramePr>
            <a:graphicFrameLocks/>
          </p:cNvGraphicFramePr>
          <p:nvPr>
            <p:extLst>
              <p:ext uri="{D42A27DB-BD31-4B8C-83A1-F6EECF244321}">
                <p14:modId xmlns:p14="http://schemas.microsoft.com/office/powerpoint/2010/main" val="4014599271"/>
              </p:ext>
            </p:extLst>
          </p:nvPr>
        </p:nvGraphicFramePr>
        <p:xfrm>
          <a:off x="1287781" y="3972586"/>
          <a:ext cx="4556700" cy="2395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144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6DEB1548-372A-5B37-F6FF-68C636486D15}"/>
              </a:ext>
            </a:extLst>
          </p:cNvPr>
          <p:cNvSpPr>
            <a:spLocks noGrp="1"/>
          </p:cNvSpPr>
          <p:nvPr>
            <p:ph type="sldNum" sz="quarter" idx="12"/>
          </p:nvPr>
        </p:nvSpPr>
        <p:spPr/>
        <p:txBody>
          <a:bodyPr/>
          <a:lstStyle/>
          <a:p>
            <a:fld id="{6B602FC4-DEC8-4D6F-8C46-7B8874FEDBEB}" type="slidenum">
              <a:rPr kumimoji="1" lang="ja-JP" altLang="en-US" smtClean="0"/>
              <a:pPr/>
              <a:t>11</a:t>
            </a:fld>
            <a:endParaRPr kumimoji="1" lang="ja-JP" altLang="en-US"/>
          </a:p>
        </p:txBody>
      </p:sp>
      <p:sp>
        <p:nvSpPr>
          <p:cNvPr id="3" name="正方形/長方形 2">
            <a:extLst>
              <a:ext uri="{FF2B5EF4-FFF2-40B4-BE49-F238E27FC236}">
                <a16:creationId xmlns:a16="http://schemas.microsoft.com/office/drawing/2014/main" xmlns="" id="{845A62AC-2E84-9B09-1D2C-EEAEDAEF75DE}"/>
              </a:ext>
            </a:extLst>
          </p:cNvPr>
          <p:cNvSpPr/>
          <p:nvPr/>
        </p:nvSpPr>
        <p:spPr>
          <a:xfrm>
            <a:off x="562535" y="852176"/>
            <a:ext cx="964468" cy="2752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xmlns="" id="{9D306C5E-A1FC-9430-655B-E4808EFC616B}"/>
              </a:ext>
            </a:extLst>
          </p:cNvPr>
          <p:cNvSpPr txBox="1"/>
          <p:nvPr/>
        </p:nvSpPr>
        <p:spPr>
          <a:xfrm>
            <a:off x="632205" y="865824"/>
            <a:ext cx="894797" cy="261610"/>
          </a:xfrm>
          <a:prstGeom prst="rect">
            <a:avLst/>
          </a:prstGeom>
          <a:noFill/>
        </p:spPr>
        <p:txBody>
          <a:bodyPr wrap="none" rtlCol="0">
            <a:spAutoFit/>
          </a:bodyPr>
          <a:lstStyle/>
          <a:p>
            <a:r>
              <a:rPr kumimoji="1" lang="en-US" altLang="ja-JP" sz="1100" b="1">
                <a:solidFill>
                  <a:schemeClr val="bg1"/>
                </a:solidFill>
                <a:latin typeface="メイリオ" panose="020B0604030504040204" pitchFamily="50" charset="-128"/>
                <a:ea typeface="メイリオ" panose="020B0604030504040204" pitchFamily="50" charset="-128"/>
              </a:rPr>
              <a:t>8.</a:t>
            </a:r>
            <a:r>
              <a:rPr kumimoji="1" lang="ja-JP" altLang="en-US" sz="1100" b="1">
                <a:solidFill>
                  <a:schemeClr val="bg1"/>
                </a:solidFill>
                <a:latin typeface="メイリオ" panose="020B0604030504040204" pitchFamily="50" charset="-128"/>
                <a:ea typeface="メイリオ" panose="020B0604030504040204" pitchFamily="50" charset="-128"/>
              </a:rPr>
              <a:t>出店規約</a:t>
            </a:r>
            <a:endParaRPr kumimoji="1" lang="en-US" altLang="ja-JP" sz="1100" b="1">
              <a:solidFill>
                <a:schemeClr val="bg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xmlns="" id="{9A76B1E0-8C8E-B72C-791F-8464F9C79372}"/>
              </a:ext>
            </a:extLst>
          </p:cNvPr>
          <p:cNvSpPr/>
          <p:nvPr/>
        </p:nvSpPr>
        <p:spPr bwMode="auto">
          <a:xfrm>
            <a:off x="543679" y="1197558"/>
            <a:ext cx="2886675" cy="8221360"/>
          </a:xfrm>
          <a:prstGeom prst="rect">
            <a:avLst/>
          </a:prstGeom>
          <a:solidFill>
            <a:schemeClr val="bg1"/>
          </a:solidFill>
          <a:ln>
            <a:solidFill>
              <a:schemeClr val="bg1"/>
            </a:solidFill>
          </a:ln>
        </p:spPr>
        <p:txBody>
          <a:bodyPr lIns="72000" tIns="45720" rIns="72000" bIns="45720" anchor="t"/>
          <a:lstStyle/>
          <a:p>
            <a:pPr defTabSz="1016356" eaLnBrk="1" fontAlgn="auto" hangingPunct="1">
              <a:spcBef>
                <a:spcPts val="0"/>
              </a:spcBef>
              <a:spcAft>
                <a:spcPts val="0"/>
              </a:spcAft>
              <a:defRPr/>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■出店の申込書</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出店のご案内をよくご確認の上お申込みください。</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出店を希望される方は、事務局指定の出店申込書に所定事項</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を入力の上、電子メールにてご送付ください。</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fontAlgn="auto">
              <a:lnSpc>
                <a:spcPts val="1100"/>
              </a:lnSpc>
              <a:spcBef>
                <a:spcPts val="0"/>
              </a:spcBef>
              <a:spcAft>
                <a:spcPts val="0"/>
              </a:spcAft>
              <a:defRPr/>
            </a:pPr>
            <a:r>
              <a:rPr lang="ja-JP" altLang="en-US" sz="700" dirty="0">
                <a:latin typeface="メイリオ"/>
                <a:ea typeface="メイリオ"/>
                <a:cs typeface="メイリオ" panose="020B0604030504040204" pitchFamily="50" charset="-128"/>
              </a:rPr>
              <a:t>〒</a:t>
            </a:r>
            <a:r>
              <a:rPr lang="en-US" altLang="ja-JP" sz="700" dirty="0">
                <a:latin typeface="メイリオ"/>
                <a:ea typeface="メイリオ"/>
                <a:cs typeface="メイリオ" panose="020B0604030504040204" pitchFamily="50" charset="-128"/>
              </a:rPr>
              <a:t>060-0001</a:t>
            </a:r>
          </a:p>
          <a:p>
            <a:pPr indent="86995" defTabSz="1016356" fontAlgn="auto">
              <a:lnSpc>
                <a:spcPts val="1100"/>
              </a:lnSpc>
              <a:spcBef>
                <a:spcPts val="0"/>
              </a:spcBef>
              <a:spcAft>
                <a:spcPts val="0"/>
              </a:spcAft>
              <a:defRPr/>
            </a:pPr>
            <a:r>
              <a:rPr lang="zh-CN" altLang="en-US" sz="700" dirty="0">
                <a:latin typeface="メイリオ"/>
                <a:ea typeface="メイリオ"/>
                <a:cs typeface="メイリオ" panose="020B0604030504040204" pitchFamily="50" charset="-128"/>
              </a:rPr>
              <a:t>札幌市中央区北１条西２丁目</a:t>
            </a:r>
            <a:r>
              <a:rPr lang="ja-JP" altLang="en-US" sz="700" dirty="0">
                <a:latin typeface="メイリオ"/>
                <a:ea typeface="メイリオ"/>
                <a:cs typeface="メイリオ" panose="020B0604030504040204" pitchFamily="50" charset="-128"/>
              </a:rPr>
              <a:t>　</a:t>
            </a:r>
            <a:endParaRPr lang="en-US" altLang="ja-JP" sz="700" dirty="0">
              <a:latin typeface="メイリオ"/>
              <a:ea typeface="メイリオ"/>
              <a:cs typeface="メイリオ" panose="020B0604030504040204" pitchFamily="50" charset="-128"/>
            </a:endParaRPr>
          </a:p>
          <a:p>
            <a:pPr indent="86995" defTabSz="1016356" fontAlgn="auto">
              <a:lnSpc>
                <a:spcPts val="1100"/>
              </a:lnSpc>
              <a:spcBef>
                <a:spcPts val="0"/>
              </a:spcBef>
              <a:spcAft>
                <a:spcPts val="0"/>
              </a:spcAft>
              <a:defRPr/>
            </a:pPr>
            <a:r>
              <a:rPr lang="ja-JP" altLang="en-US" sz="700" dirty="0">
                <a:latin typeface="メイリオ"/>
                <a:ea typeface="メイリオ"/>
                <a:cs typeface="メイリオ" panose="020B0604030504040204" pitchFamily="50" charset="-128"/>
              </a:rPr>
              <a:t>一般社団法人北海道商工会議所連合会</a:t>
            </a:r>
          </a:p>
          <a:p>
            <a:pPr indent="86995" defTabSz="1016356" fontAlgn="auto">
              <a:lnSpc>
                <a:spcPts val="1100"/>
              </a:lnSpc>
              <a:spcBef>
                <a:spcPts val="0"/>
              </a:spcBef>
              <a:spcAft>
                <a:spcPts val="0"/>
              </a:spcAft>
              <a:defRPr/>
            </a:pPr>
            <a:r>
              <a:rPr lang="ja-JP" altLang="en-US" sz="700" dirty="0">
                <a:latin typeface="メイリオ"/>
                <a:ea typeface="メイリオ"/>
                <a:cs typeface="メイリオ" panose="020B0604030504040204" pitchFamily="50" charset="-128"/>
              </a:rPr>
              <a:t>業務推進部　小野</a:t>
            </a:r>
            <a:endParaRPr lang="en-US" altLang="ja-JP" sz="700" dirty="0">
              <a:latin typeface="メイリオ"/>
              <a:ea typeface="メイリオ"/>
              <a:cs typeface="メイリオ" panose="020B0604030504040204" pitchFamily="50" charset="-128"/>
            </a:endParaRPr>
          </a:p>
          <a:p>
            <a:pPr indent="86995" defTabSz="1016356">
              <a:lnSpc>
                <a:spcPts val="1100"/>
              </a:lnSpc>
              <a:defRPr/>
            </a:pPr>
            <a:r>
              <a:rPr lang="ja-JP" altLang="en-US" sz="700" dirty="0">
                <a:latin typeface="メイリオ"/>
                <a:ea typeface="メイリオ"/>
                <a:cs typeface="メイリオ" panose="020B0604030504040204" pitchFamily="50" charset="-128"/>
              </a:rPr>
              <a:t>ＴＥＬ </a:t>
            </a:r>
            <a:r>
              <a:rPr lang="en-US" altLang="ja-JP" sz="700" dirty="0">
                <a:latin typeface="メイリオ"/>
                <a:ea typeface="メイリオ"/>
                <a:cs typeface="メイリオ" panose="020B0604030504040204" pitchFamily="50" charset="-128"/>
              </a:rPr>
              <a:t>011-241-6308 </a:t>
            </a:r>
          </a:p>
          <a:p>
            <a:pPr indent="86995" defTabSz="1016356" fontAlgn="auto">
              <a:lnSpc>
                <a:spcPts val="1100"/>
              </a:lnSpc>
              <a:spcBef>
                <a:spcPts val="0"/>
              </a:spcBef>
              <a:spcAft>
                <a:spcPts val="0"/>
              </a:spcAft>
              <a:defRPr/>
            </a:pPr>
            <a:r>
              <a:rPr lang="ja-JP" altLang="en-US" sz="700" dirty="0">
                <a:latin typeface="メイリオ"/>
                <a:ea typeface="メイリオ"/>
                <a:cs typeface="メイリオ" panose="020B0604030504040204" pitchFamily="50" charset="-128"/>
              </a:rPr>
              <a:t>メール：</a:t>
            </a:r>
            <a:r>
              <a:rPr lang="en-US" altLang="ja-JP" sz="700" dirty="0">
                <a:latin typeface="メイリオ"/>
                <a:ea typeface="メイリオ"/>
                <a:cs typeface="メイリオ" panose="020B0604030504040204" pitchFamily="50" charset="-128"/>
              </a:rPr>
              <a:t>marugoto@hokkaido.cci.or.jp</a:t>
            </a:r>
          </a:p>
          <a:p>
            <a:pPr defTabSz="1016356" eaLnBrk="1" fontAlgn="auto" hangingPunct="1">
              <a:lnSpc>
                <a:spcPts val="1100"/>
              </a:lnSpc>
              <a:spcBef>
                <a:spcPts val="0"/>
              </a:spcBef>
              <a:spcAft>
                <a:spcPts val="0"/>
              </a:spcAft>
              <a:defRPr/>
            </a:pPr>
            <a:endParaRPr lang="en-US" altLang="ja-JP" sz="700" dirty="0">
              <a:highlight>
                <a:srgbClr val="FFFF00"/>
              </a:highlight>
              <a:latin typeface="メイリオ"/>
              <a:ea typeface="メイリオ"/>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■契約に関する事項</a:t>
            </a:r>
            <a:endParaRPr lang="en-US" altLang="ja-JP" sz="700" b="1"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所定の審査・手続きの上、出店が決定された方には</a:t>
            </a:r>
          </a:p>
          <a:p>
            <a:pPr indent="8699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事務局から通知文書を送付し、この発送を以って出店契約が</a:t>
            </a:r>
          </a:p>
          <a:p>
            <a:pPr indent="8699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成立したものとみなします。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◆出店期間・時間</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期　　間</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en-US" altLang="zh-TW" sz="700" dirty="0">
                <a:latin typeface="メイリオ"/>
                <a:ea typeface="メイリオ"/>
                <a:cs typeface="メイリオ" panose="020B0604030504040204" pitchFamily="50" charset="-128"/>
              </a:rPr>
              <a:t>2024</a:t>
            </a:r>
            <a:r>
              <a:rPr lang="zh-TW" altLang="en-US" sz="700" dirty="0">
                <a:latin typeface="メイリオ"/>
                <a:ea typeface="メイリオ"/>
                <a:cs typeface="メイリオ" panose="020B0604030504040204" pitchFamily="50" charset="-128"/>
              </a:rPr>
              <a:t>年</a:t>
            </a:r>
            <a:r>
              <a:rPr lang="en-US" altLang="zh-TW" sz="700" dirty="0">
                <a:latin typeface="メイリオ"/>
                <a:ea typeface="メイリオ"/>
                <a:cs typeface="メイリオ" panose="020B0604030504040204" pitchFamily="50" charset="-128"/>
              </a:rPr>
              <a:t>10</a:t>
            </a:r>
            <a:r>
              <a:rPr lang="zh-TW" altLang="en-US" sz="700" dirty="0">
                <a:latin typeface="メイリオ"/>
                <a:ea typeface="メイリオ"/>
                <a:cs typeface="メイリオ" panose="020B0604030504040204" pitchFamily="50" charset="-128"/>
              </a:rPr>
              <a:t>月</a:t>
            </a:r>
            <a:r>
              <a:rPr lang="en-US" altLang="zh-TW" sz="700" dirty="0">
                <a:latin typeface="メイリオ"/>
                <a:ea typeface="メイリオ"/>
                <a:cs typeface="メイリオ" panose="020B0604030504040204" pitchFamily="50" charset="-128"/>
              </a:rPr>
              <a:t>10</a:t>
            </a:r>
            <a:r>
              <a:rPr lang="zh-TW" altLang="en-US" sz="700" dirty="0">
                <a:latin typeface="メイリオ"/>
                <a:ea typeface="メイリオ"/>
                <a:cs typeface="メイリオ" panose="020B0604030504040204" pitchFamily="50" charset="-128"/>
              </a:rPr>
              <a:t>日</a:t>
            </a:r>
            <a:r>
              <a:rPr lang="en-US" altLang="zh-TW" sz="700" dirty="0">
                <a:latin typeface="メイリオ"/>
                <a:ea typeface="メイリオ"/>
                <a:cs typeface="メイリオ" panose="020B0604030504040204" pitchFamily="50" charset="-128"/>
              </a:rPr>
              <a:t>(</a:t>
            </a:r>
            <a:r>
              <a:rPr lang="ja-JP" altLang="en-US" sz="700" dirty="0">
                <a:latin typeface="メイリオ"/>
                <a:ea typeface="メイリオ"/>
                <a:cs typeface="メイリオ" panose="020B0604030504040204" pitchFamily="50" charset="-128"/>
              </a:rPr>
              <a:t>木</a:t>
            </a:r>
            <a:r>
              <a:rPr lang="en-US" altLang="ja-JP" sz="700" dirty="0">
                <a:latin typeface="メイリオ"/>
                <a:ea typeface="メイリオ"/>
                <a:cs typeface="メイリオ" panose="020B0604030504040204" pitchFamily="50" charset="-128"/>
              </a:rPr>
              <a:t>)</a:t>
            </a:r>
            <a:r>
              <a:rPr lang="zh-TW" altLang="en-US" sz="700" dirty="0">
                <a:latin typeface="メイリオ"/>
                <a:ea typeface="メイリオ"/>
                <a:cs typeface="メイリオ" panose="020B0604030504040204" pitchFamily="50" charset="-128"/>
              </a:rPr>
              <a:t>～</a:t>
            </a:r>
            <a:r>
              <a:rPr lang="en-US" altLang="ja-JP" sz="700" dirty="0">
                <a:latin typeface="メイリオ"/>
                <a:ea typeface="メイリオ"/>
                <a:cs typeface="メイリオ" panose="020B0604030504040204" pitchFamily="50" charset="-128"/>
              </a:rPr>
              <a:t>14</a:t>
            </a:r>
            <a:r>
              <a:rPr lang="zh-TW" altLang="en-US" sz="700" dirty="0">
                <a:latin typeface="メイリオ"/>
                <a:ea typeface="メイリオ"/>
                <a:cs typeface="メイリオ" panose="020B0604030504040204" pitchFamily="50" charset="-128"/>
              </a:rPr>
              <a:t>日</a:t>
            </a:r>
            <a:r>
              <a:rPr lang="en-US" altLang="zh-TW" sz="700" dirty="0">
                <a:latin typeface="メイリオ"/>
                <a:ea typeface="メイリオ"/>
                <a:cs typeface="メイリオ" panose="020B0604030504040204" pitchFamily="50" charset="-128"/>
              </a:rPr>
              <a:t>(</a:t>
            </a:r>
            <a:r>
              <a:rPr lang="ja-JP" altLang="en-US" sz="700" dirty="0">
                <a:latin typeface="メイリオ"/>
                <a:ea typeface="メイリオ"/>
                <a:cs typeface="メイリオ" panose="020B0604030504040204" pitchFamily="50" charset="-128"/>
              </a:rPr>
              <a:t>月祝</a:t>
            </a:r>
            <a:r>
              <a:rPr lang="en-US" altLang="ja-JP" sz="700" dirty="0">
                <a:latin typeface="メイリオ"/>
                <a:ea typeface="メイリオ"/>
                <a:cs typeface="メイリオ" panose="020B0604030504040204" pitchFamily="50" charset="-128"/>
              </a:rPr>
              <a:t>)</a:t>
            </a:r>
            <a:r>
              <a:rPr lang="zh-TW" altLang="en-US" sz="700" dirty="0">
                <a:latin typeface="メイリオ"/>
                <a:ea typeface="メイリオ"/>
                <a:cs typeface="メイリオ" panose="020B0604030504040204" pitchFamily="50" charset="-128"/>
              </a:rPr>
              <a:t> </a:t>
            </a:r>
            <a:r>
              <a:rPr lang="ja-JP" altLang="en-US" sz="700" dirty="0">
                <a:latin typeface="メイリオ"/>
                <a:ea typeface="メイリオ"/>
                <a:cs typeface="メイリオ" panose="020B0604030504040204" pitchFamily="50" charset="-128"/>
              </a:rPr>
              <a:t>５</a:t>
            </a:r>
            <a:r>
              <a:rPr lang="zh-TW" altLang="en-US" sz="700" dirty="0">
                <a:latin typeface="メイリオ"/>
                <a:ea typeface="メイリオ"/>
                <a:cs typeface="メイリオ" panose="020B0604030504040204" pitchFamily="50" charset="-128"/>
              </a:rPr>
              <a:t>日間</a:t>
            </a:r>
            <a:endParaRPr lang="en-US" altLang="zh-TW" sz="700" dirty="0">
              <a:latin typeface="メイリオ"/>
              <a:ea typeface="メイリオ"/>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営業時間</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a:t>
            </a:r>
          </a:p>
          <a:p>
            <a:pPr indent="86995" defTabSz="1016356" eaLnBrk="1" fontAlgn="auto" hangingPunct="1">
              <a:lnSpc>
                <a:spcPts val="1100"/>
              </a:lnSpc>
              <a:spcBef>
                <a:spcPts val="0"/>
              </a:spcBef>
              <a:spcAft>
                <a:spcPts val="0"/>
              </a:spcAft>
              <a:defRPr/>
            </a:pP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木･金</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700" dirty="0">
                <a:latin typeface="メイリオ"/>
                <a:ea typeface="メイリオ"/>
                <a:cs typeface="メイリオ" panose="020B0604030504040204" pitchFamily="50" charset="-128"/>
              </a:rPr>
              <a:t>　 </a:t>
            </a:r>
            <a:r>
              <a:rPr lang="en-US" altLang="ja-JP" sz="700" dirty="0">
                <a:latin typeface="メイリオ"/>
                <a:ea typeface="メイリオ"/>
                <a:cs typeface="メイリオ" panose="020B0604030504040204" pitchFamily="50" charset="-128"/>
              </a:rPr>
              <a:t>11:00</a:t>
            </a:r>
            <a:r>
              <a:rPr lang="ja-JP" altLang="en-US" sz="700" dirty="0">
                <a:latin typeface="メイリオ"/>
                <a:ea typeface="メイリオ"/>
                <a:cs typeface="メイリオ" panose="020B0604030504040204" pitchFamily="50" charset="-128"/>
              </a:rPr>
              <a:t>～</a:t>
            </a:r>
            <a:r>
              <a:rPr lang="en-US" altLang="ja-JP" sz="700" dirty="0">
                <a:latin typeface="メイリオ"/>
                <a:ea typeface="メイリオ"/>
                <a:cs typeface="メイリオ" panose="020B0604030504040204" pitchFamily="50" charset="-128"/>
              </a:rPr>
              <a:t>21:00</a:t>
            </a:r>
            <a:r>
              <a:rPr lang="ja-JP" altLang="en-US" sz="700" dirty="0">
                <a:latin typeface="メイリオ"/>
                <a:ea typeface="メイリオ"/>
                <a:cs typeface="メイリオ" panose="020B0604030504040204" pitchFamily="50" charset="-128"/>
              </a:rPr>
              <a:t> </a:t>
            </a:r>
            <a:r>
              <a:rPr lang="en-US" altLang="ja-JP" sz="700" dirty="0">
                <a:latin typeface="メイリオ"/>
                <a:ea typeface="メイリオ"/>
                <a:cs typeface="メイリオ" panose="020B0604030504040204" pitchFamily="50" charset="-128"/>
              </a:rPr>
              <a:t>(LO20:30)</a:t>
            </a:r>
          </a:p>
          <a:p>
            <a:pPr indent="86995" defTabSz="1016356">
              <a:lnSpc>
                <a:spcPts val="1100"/>
              </a:lnSpc>
              <a:defRPr/>
            </a:pPr>
            <a:r>
              <a:rPr lang="en-US" altLang="ja-JP" sz="700" dirty="0">
                <a:latin typeface="メイリオ"/>
                <a:ea typeface="メイリオ"/>
                <a:cs typeface="メイリオ" panose="020B0604030504040204" pitchFamily="50" charset="-128"/>
              </a:rPr>
              <a:t>10</a:t>
            </a:r>
            <a:r>
              <a:rPr lang="ja-JP" altLang="en-US" sz="700" dirty="0">
                <a:latin typeface="メイリオ"/>
                <a:ea typeface="メイリオ"/>
                <a:cs typeface="メイリオ" panose="020B0604030504040204" pitchFamily="50" charset="-128"/>
              </a:rPr>
              <a:t>月</a:t>
            </a:r>
            <a:r>
              <a:rPr lang="en-US" altLang="ja-JP" sz="700" dirty="0">
                <a:latin typeface="メイリオ"/>
                <a:ea typeface="メイリオ"/>
                <a:cs typeface="メイリオ" panose="020B0604030504040204" pitchFamily="50" charset="-128"/>
              </a:rPr>
              <a:t>12</a:t>
            </a:r>
            <a:r>
              <a:rPr lang="ja-JP" altLang="en-US" sz="700" dirty="0">
                <a:latin typeface="メイリオ"/>
                <a:ea typeface="メイリオ"/>
                <a:cs typeface="メイリオ" panose="020B0604030504040204" pitchFamily="50" charset="-128"/>
              </a:rPr>
              <a:t>･</a:t>
            </a:r>
            <a:r>
              <a:rPr lang="en-US" altLang="ja-JP" sz="700" dirty="0">
                <a:latin typeface="メイリオ"/>
                <a:ea typeface="メイリオ"/>
                <a:cs typeface="メイリオ" panose="020B0604030504040204" pitchFamily="50" charset="-128"/>
              </a:rPr>
              <a:t>13</a:t>
            </a:r>
            <a:r>
              <a:rPr lang="ja-JP" altLang="en-US" sz="700" dirty="0">
                <a:latin typeface="メイリオ"/>
                <a:ea typeface="メイリオ"/>
                <a:cs typeface="メイリオ" panose="020B0604030504040204" pitchFamily="50" charset="-128"/>
              </a:rPr>
              <a:t>日</a:t>
            </a:r>
            <a:r>
              <a:rPr lang="en-US" altLang="ja-JP" sz="700" dirty="0">
                <a:latin typeface="メイリオ"/>
                <a:ea typeface="メイリオ"/>
                <a:cs typeface="メイリオ" panose="020B0604030504040204" pitchFamily="50" charset="-128"/>
              </a:rPr>
              <a:t>(</a:t>
            </a:r>
            <a:r>
              <a:rPr lang="ja-JP" altLang="en-US" sz="700" dirty="0">
                <a:latin typeface="メイリオ"/>
                <a:ea typeface="メイリオ"/>
                <a:cs typeface="メイリオ" panose="020B0604030504040204" pitchFamily="50" charset="-128"/>
              </a:rPr>
              <a:t>土･日</a:t>
            </a:r>
            <a:r>
              <a:rPr lang="en-US" altLang="ja-JP" sz="700" dirty="0">
                <a:latin typeface="メイリオ"/>
                <a:ea typeface="メイリオ"/>
                <a:cs typeface="メイリオ" panose="020B0604030504040204" pitchFamily="50" charset="-128"/>
              </a:rPr>
              <a:t>)</a:t>
            </a:r>
            <a:r>
              <a:rPr lang="ja-JP" altLang="en-US" sz="700" dirty="0">
                <a:latin typeface="メイリオ"/>
                <a:ea typeface="メイリオ"/>
                <a:cs typeface="メイリオ" panose="020B0604030504040204" pitchFamily="50" charset="-128"/>
              </a:rPr>
              <a:t>　  </a:t>
            </a:r>
            <a:r>
              <a:rPr lang="en-US" altLang="ja-JP" sz="700" dirty="0">
                <a:latin typeface="メイリオ"/>
                <a:ea typeface="メイリオ"/>
                <a:cs typeface="メイリオ" panose="020B0604030504040204" pitchFamily="50" charset="-128"/>
              </a:rPr>
              <a:t>10:00</a:t>
            </a:r>
            <a:r>
              <a:rPr lang="ja-JP" altLang="en-US" sz="700" dirty="0">
                <a:latin typeface="メイリオ"/>
                <a:ea typeface="メイリオ"/>
                <a:cs typeface="メイリオ" panose="020B0604030504040204" pitchFamily="50" charset="-128"/>
              </a:rPr>
              <a:t>～</a:t>
            </a:r>
            <a:r>
              <a:rPr lang="en-US" altLang="ja-JP" sz="700" dirty="0">
                <a:latin typeface="メイリオ"/>
                <a:ea typeface="メイリオ"/>
                <a:cs typeface="メイリオ" panose="020B0604030504040204" pitchFamily="50" charset="-128"/>
              </a:rPr>
              <a:t>20:00</a:t>
            </a:r>
            <a:r>
              <a:rPr lang="ja-JP" altLang="en-US" sz="700" dirty="0">
                <a:latin typeface="メイリオ"/>
                <a:ea typeface="メイリオ"/>
                <a:cs typeface="メイリオ" panose="020B0604030504040204" pitchFamily="50" charset="-128"/>
              </a:rPr>
              <a:t> </a:t>
            </a:r>
            <a:r>
              <a:rPr lang="en-US" altLang="ja-JP" sz="700" dirty="0">
                <a:latin typeface="メイリオ"/>
                <a:ea typeface="メイリオ"/>
                <a:cs typeface="メイリオ" panose="020B0604030504040204" pitchFamily="50" charset="-128"/>
              </a:rPr>
              <a:t>(LO19:30)</a:t>
            </a:r>
          </a:p>
          <a:p>
            <a:pPr indent="86995" defTabSz="1016356">
              <a:lnSpc>
                <a:spcPts val="1100"/>
              </a:lnSpc>
              <a:defRPr/>
            </a:pPr>
            <a:r>
              <a:rPr lang="en-US" altLang="ja-JP" sz="700" dirty="0">
                <a:latin typeface="メイリオ"/>
                <a:ea typeface="メイリオ"/>
                <a:cs typeface="メイリオ" panose="020B0604030504040204" pitchFamily="50" charset="-128"/>
              </a:rPr>
              <a:t>10</a:t>
            </a:r>
            <a:r>
              <a:rPr lang="ja-JP" altLang="en-US" sz="700" dirty="0">
                <a:latin typeface="メイリオ"/>
                <a:ea typeface="メイリオ"/>
                <a:cs typeface="メイリオ" panose="020B0604030504040204" pitchFamily="50" charset="-128"/>
              </a:rPr>
              <a:t>月</a:t>
            </a:r>
            <a:r>
              <a:rPr lang="en-US" altLang="ja-JP" sz="700" dirty="0">
                <a:latin typeface="メイリオ"/>
                <a:ea typeface="メイリオ"/>
                <a:cs typeface="メイリオ" panose="020B0604030504040204" pitchFamily="50" charset="-128"/>
              </a:rPr>
              <a:t>14</a:t>
            </a:r>
            <a:r>
              <a:rPr lang="ja-JP" altLang="en-US" sz="700" dirty="0">
                <a:latin typeface="メイリオ"/>
                <a:ea typeface="メイリオ"/>
                <a:cs typeface="メイリオ" panose="020B0604030504040204" pitchFamily="50" charset="-128"/>
              </a:rPr>
              <a:t>日</a:t>
            </a:r>
            <a:r>
              <a:rPr lang="en-US" altLang="ja-JP" sz="700" dirty="0">
                <a:latin typeface="メイリオ"/>
                <a:ea typeface="メイリオ"/>
                <a:cs typeface="メイリオ" panose="020B0604030504040204" pitchFamily="50" charset="-128"/>
              </a:rPr>
              <a:t>(</a:t>
            </a:r>
            <a:r>
              <a:rPr lang="ja-JP" altLang="en-US" sz="700" dirty="0">
                <a:latin typeface="メイリオ"/>
                <a:ea typeface="メイリオ"/>
                <a:cs typeface="メイリオ" panose="020B0604030504040204" pitchFamily="50" charset="-128"/>
              </a:rPr>
              <a:t>月祝</a:t>
            </a:r>
            <a:r>
              <a:rPr lang="en-US" altLang="ja-JP" sz="700" dirty="0">
                <a:latin typeface="メイリオ"/>
                <a:ea typeface="メイリオ"/>
                <a:cs typeface="メイリオ" panose="020B0604030504040204" pitchFamily="50" charset="-128"/>
              </a:rPr>
              <a:t>)</a:t>
            </a:r>
            <a:r>
              <a:rPr lang="ja-JP" altLang="en-US" sz="700" dirty="0">
                <a:latin typeface="メイリオ"/>
                <a:ea typeface="メイリオ"/>
                <a:cs typeface="メイリオ" panose="020B0604030504040204" pitchFamily="50" charset="-128"/>
              </a:rPr>
              <a:t>　　　　</a:t>
            </a:r>
            <a:r>
              <a:rPr lang="en-US" altLang="ja-JP" sz="700" dirty="0">
                <a:latin typeface="メイリオ"/>
                <a:ea typeface="メイリオ"/>
                <a:cs typeface="メイリオ" panose="020B0604030504040204" pitchFamily="50" charset="-128"/>
              </a:rPr>
              <a:t>10:00</a:t>
            </a:r>
            <a:r>
              <a:rPr lang="ja-JP" altLang="en-US" sz="700" dirty="0">
                <a:latin typeface="メイリオ"/>
                <a:ea typeface="メイリオ"/>
                <a:cs typeface="メイリオ" panose="020B0604030504040204" pitchFamily="50" charset="-128"/>
              </a:rPr>
              <a:t>～</a:t>
            </a:r>
            <a:r>
              <a:rPr lang="en-US" altLang="ja-JP" sz="700" dirty="0">
                <a:latin typeface="メイリオ"/>
                <a:ea typeface="メイリオ"/>
                <a:cs typeface="メイリオ" panose="020B0604030504040204" pitchFamily="50" charset="-128"/>
              </a:rPr>
              <a:t>18:00 (LO17:30</a:t>
            </a:r>
            <a:r>
              <a:rPr lang="ja-JP" altLang="en-US" sz="700" dirty="0">
                <a:latin typeface="メイリオ"/>
                <a:ea typeface="メイリオ"/>
                <a:cs typeface="メイリオ" panose="020B0604030504040204" pitchFamily="50" charset="-128"/>
              </a:rPr>
              <a:t>）</a:t>
            </a:r>
            <a:endParaRPr lang="en-US" altLang="ja-JP" sz="100" dirty="0">
              <a:latin typeface="メイリオ"/>
              <a:ea typeface="メイリオ"/>
              <a:cs typeface="メイリオ" panose="020B0604030504040204" pitchFamily="50" charset="-128"/>
            </a:endParaRPr>
          </a:p>
          <a:p>
            <a:pPr indent="86995" defTabSz="1016356" eaLnBrk="1" fontAlgn="auto" hangingPunct="1">
              <a:lnSpc>
                <a:spcPts val="1100"/>
              </a:lnSpc>
              <a:spcBef>
                <a:spcPts val="0"/>
              </a:spcBef>
              <a:spcAft>
                <a:spcPts val="0"/>
              </a:spcAft>
              <a:defRPr/>
            </a:pP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物販ブースは</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18:00</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までの営業時間を必須とし、</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営業終了時間は各店判断とします。</a:t>
            </a:r>
          </a:p>
          <a:p>
            <a:pPr indent="86995" defTabSz="1016356" eaLnBrk="1" fontAlgn="auto" hangingPunct="1">
              <a:lnSpc>
                <a:spcPts val="1100"/>
              </a:lnSpc>
              <a:spcBef>
                <a:spcPts val="0"/>
              </a:spcBef>
              <a:spcAft>
                <a:spcPts val="0"/>
              </a:spcAft>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◆出店場所および出店ブースの仕様</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出店場所は「北海道まるごとフェア </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in </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サンシャインシティ」</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内で、事務局が指定する場所となります。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出店者様より出店場所の指定はできません。</a:t>
            </a: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出店ブースは出店企画書に記載された仕様となります。設備や</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外装の変更はできませんので、あらかじめご了承ください。</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◆必要書類</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契　約　時</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○出店申込書兼キャッシュレス決済端末申請書</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（事務局指定のもの）</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契　約　後</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○各種申請書（食品、ブースレイアウト、レンタル品、電気ガス、</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車両）当会指定のもの</a:t>
            </a:r>
          </a:p>
          <a:p>
            <a:pPr indent="8699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○店名ロゴデータ</a:t>
            </a:r>
          </a:p>
          <a:p>
            <a:pPr indent="8699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○メニュー写真データ</a:t>
            </a:r>
          </a:p>
        </p:txBody>
      </p:sp>
      <p:sp>
        <p:nvSpPr>
          <p:cNvPr id="9" name="正方形/長方形 8">
            <a:extLst>
              <a:ext uri="{FF2B5EF4-FFF2-40B4-BE49-F238E27FC236}">
                <a16:creationId xmlns:a16="http://schemas.microsoft.com/office/drawing/2014/main" xmlns="" id="{F24BEF99-16B0-4CB0-C8E5-7729BAC9B214}"/>
              </a:ext>
            </a:extLst>
          </p:cNvPr>
          <p:cNvSpPr/>
          <p:nvPr/>
        </p:nvSpPr>
        <p:spPr>
          <a:xfrm>
            <a:off x="3639082" y="1228301"/>
            <a:ext cx="2800767" cy="984885"/>
          </a:xfrm>
          <a:prstGeom prst="rect">
            <a:avLst/>
          </a:prstGeom>
        </p:spPr>
        <p:txBody>
          <a:bodyPr wrap="none">
            <a:spAutoFit/>
          </a:bodyPr>
          <a:lstStyle/>
          <a:p>
            <a:pPr defTabSz="1016356" eaLnBrk="1" fontAlgn="auto" hangingPunct="1">
              <a:spcBef>
                <a:spcPts val="0"/>
              </a:spcBef>
              <a:spcAft>
                <a:spcPts val="0"/>
              </a:spcAft>
              <a:defRPr/>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■出店料について</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◆出店料</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出店料は、販売売上額（現金＋キャッシュレス決済）に対して</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％のロイヤリティをいただきます。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万円以上の売上があった場合、</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万円を超える額から</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は</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％に軽減します。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xmlns="" id="{0BA3C0AE-0A7E-ED0C-AB3F-CCD84773149F}"/>
              </a:ext>
            </a:extLst>
          </p:cNvPr>
          <p:cNvSpPr/>
          <p:nvPr/>
        </p:nvSpPr>
        <p:spPr>
          <a:xfrm>
            <a:off x="3601477" y="5032903"/>
            <a:ext cx="2964273" cy="4031232"/>
          </a:xfrm>
          <a:prstGeom prst="rect">
            <a:avLst/>
          </a:prstGeom>
          <a:noFill/>
        </p:spPr>
        <p:txBody>
          <a:bodyPr wrap="none">
            <a:spAutoFit/>
          </a:bodyPr>
          <a:lstStyle/>
          <a:p>
            <a:pPr defTabSz="1016356" eaLnBrk="1" fontAlgn="auto" hangingPunct="1">
              <a:spcBef>
                <a:spcPts val="0"/>
              </a:spcBef>
              <a:spcAft>
                <a:spcPts val="0"/>
              </a:spcAf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◆売上管理・釣り銭について</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出店者様の売上は毎日営業終了後、釣り銭と合わせて回収</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・出店者様は毎営業開始</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分前から、営業開始までの間に、</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会場内に設置する運営本部までお越しください。</a:t>
            </a: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・各営業日のつり銭と売上金種伝票をお渡しいたします。</a:t>
            </a: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毎営業終了後、売上金、つり銭、売上金種伝票を、運営本部ま</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でお持ちください。お預かりした売上金は翌日サンシャインシ</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ティの専用入金機へ入金を行い、各出店者様へ集計報告を行い</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endParaRPr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運営本部ではつり銭の両替はできませんのでご了承ください。</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◆出店者様への売上金のお支払いについて</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出店者様への売上金のお支払いは会期終了後、指定の口座</a:t>
            </a: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宛てに入金をいたします。</a:t>
            </a:r>
          </a:p>
          <a:p>
            <a:pPr indent="8572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出店者様は会期終了後、運営本部が指定した委託会社より</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お送りする精算確認書にてご入金額の確認を行っていただき、</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委託会社まで請求書をご送付ください。</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委託会社に請求書が到着後、指定口座に入金をいたします。</a:t>
            </a:r>
          </a:p>
          <a:p>
            <a:pPr indent="8572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なお、入金する金額は、精算確認書に基づいて出店者が確認</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した金額（売上額から販売ロイヤリティ額、キャッシュレス</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決済利用システム手数料、電気使用料や電気容量増設費用、</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レンタル品等その他諸経費を差し引いた額）の入金となります。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出店者様への入金に伴う振込手数料については、出店者様の</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572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負担とさせていただきますので、ご了承ください。</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7">
            <a:extLst>
              <a:ext uri="{FF2B5EF4-FFF2-40B4-BE49-F238E27FC236}">
                <a16:creationId xmlns:a16="http://schemas.microsoft.com/office/drawing/2014/main" xmlns="" id="{A938F856-6034-9317-8539-C1ACB0523192}"/>
              </a:ext>
            </a:extLst>
          </p:cNvPr>
          <p:cNvSpPr>
            <a:spLocks noChangeArrowheads="1"/>
          </p:cNvSpPr>
          <p:nvPr/>
        </p:nvSpPr>
        <p:spPr bwMode="auto">
          <a:xfrm>
            <a:off x="3647964" y="2476577"/>
            <a:ext cx="2917786"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p>
            <a:pPr eaLnBrk="1" hangingPunct="1"/>
            <a:r>
              <a:rPr lang="ja-JP" altLang="en-US" sz="900" dirty="0">
                <a:latin typeface="メイリオ" panose="020B0604030504040204" pitchFamily="50" charset="-128"/>
                <a:ea typeface="メイリオ" panose="020B0604030504040204" pitchFamily="50" charset="-128"/>
              </a:rPr>
              <a:t>◆キャッシュレス決済サービスによる対応</a:t>
            </a:r>
            <a:endParaRPr lang="en-US" altLang="ja-JP" sz="900" dirty="0">
              <a:latin typeface="メイリオ" panose="020B0604030504040204" pitchFamily="50" charset="-128"/>
              <a:ea typeface="メイリオ" panose="020B0604030504040204" pitchFamily="50" charset="-128"/>
            </a:endParaRPr>
          </a:p>
          <a:p>
            <a:pPr eaLnBrk="1" hangingPunct="1"/>
            <a:r>
              <a:rPr lang="ja-JP" altLang="en-US" sz="800" dirty="0">
                <a:latin typeface="メイリオ" panose="020B0604030504040204" pitchFamily="50" charset="-128"/>
                <a:ea typeface="メイリオ" panose="020B0604030504040204" pitchFamily="50" charset="-128"/>
              </a:rPr>
              <a:t>　</a:t>
            </a:r>
            <a:r>
              <a:rPr lang="ja-JP" altLang="en-US" sz="700" dirty="0">
                <a:latin typeface="メイリオ" panose="020B0604030504040204" pitchFamily="50" charset="-128"/>
                <a:ea typeface="メイリオ" panose="020B0604030504040204" pitchFamily="50" charset="-128"/>
              </a:rPr>
              <a:t>当イベント会場ではお客様への利便性の向上からキャッシュレス</a:t>
            </a:r>
            <a:endParaRPr lang="en-US" altLang="ja-JP" sz="700" dirty="0">
              <a:latin typeface="メイリオ" panose="020B0604030504040204" pitchFamily="50" charset="-128"/>
              <a:ea typeface="メイリオ" panose="020B0604030504040204" pitchFamily="50" charset="-128"/>
            </a:endParaRPr>
          </a:p>
          <a:p>
            <a:pPr eaLnBrk="1" hangingPunct="1"/>
            <a:r>
              <a:rPr lang="ja-JP" altLang="en-US" sz="700" dirty="0">
                <a:latin typeface="メイリオ" panose="020B0604030504040204" pitchFamily="50" charset="-128"/>
                <a:ea typeface="メイリオ" panose="020B0604030504040204" pitchFamily="50" charset="-128"/>
              </a:rPr>
              <a:t>　決済サービスを使える会場として運営いたします。</a:t>
            </a:r>
            <a:endParaRPr lang="en-US" altLang="ja-JP" sz="700" dirty="0">
              <a:latin typeface="メイリオ" panose="020B0604030504040204" pitchFamily="50" charset="-128"/>
              <a:ea typeface="メイリオ" panose="020B0604030504040204" pitchFamily="50" charset="-128"/>
            </a:endParaRPr>
          </a:p>
          <a:p>
            <a:pPr eaLnBrk="1" hangingPunct="1"/>
            <a:r>
              <a:rPr lang="ja-JP" altLang="en-US" sz="700" dirty="0">
                <a:latin typeface="メイリオ" panose="020B0604030504040204" pitchFamily="50" charset="-128"/>
                <a:ea typeface="メイリオ" panose="020B0604030504040204" pitchFamily="50" charset="-128"/>
              </a:rPr>
              <a:t>　出店者様へは</a:t>
            </a:r>
            <a:r>
              <a:rPr lang="ja-JP" altLang="en-US" sz="700" u="sng" dirty="0">
                <a:latin typeface="メイリオ" panose="020B0604030504040204" pitchFamily="50" charset="-128"/>
                <a:ea typeface="メイリオ" panose="020B0604030504040204" pitchFamily="50" charset="-128"/>
              </a:rPr>
              <a:t>キャッシュレス決済端末の導入・設置を</a:t>
            </a:r>
            <a:endParaRPr lang="en-US" altLang="ja-JP" sz="700" u="sng" dirty="0">
              <a:latin typeface="メイリオ" panose="020B0604030504040204" pitchFamily="50" charset="-128"/>
              <a:ea typeface="メイリオ" panose="020B0604030504040204" pitchFamily="50" charset="-128"/>
            </a:endParaRPr>
          </a:p>
          <a:p>
            <a:pPr eaLnBrk="1" hangingPunct="1"/>
            <a:r>
              <a:rPr lang="ja-JP" altLang="en-US" sz="700" dirty="0">
                <a:latin typeface="メイリオ" panose="020B0604030504040204" pitchFamily="50" charset="-128"/>
                <a:ea typeface="メイリオ" panose="020B0604030504040204" pitchFamily="50" charset="-128"/>
              </a:rPr>
              <a:t>　</a:t>
            </a:r>
            <a:r>
              <a:rPr lang="ja-JP" altLang="en-US" sz="700" u="sng" dirty="0">
                <a:latin typeface="メイリオ" panose="020B0604030504040204" pitchFamily="50" charset="-128"/>
                <a:ea typeface="メイリオ" panose="020B0604030504040204" pitchFamily="50" charset="-128"/>
              </a:rPr>
              <a:t>必須といたします。また、キャッシュレス決済の審査が通ら</a:t>
            </a:r>
            <a:endParaRPr lang="en-US" altLang="ja-JP" sz="700" u="sng" dirty="0">
              <a:latin typeface="メイリオ" panose="020B0604030504040204" pitchFamily="50" charset="-128"/>
              <a:ea typeface="メイリオ" panose="020B0604030504040204" pitchFamily="50" charset="-128"/>
            </a:endParaRPr>
          </a:p>
          <a:p>
            <a:pPr eaLnBrk="1" hangingPunct="1"/>
            <a:r>
              <a:rPr lang="ja-JP" altLang="en-US" sz="700" dirty="0">
                <a:latin typeface="メイリオ" panose="020B0604030504040204" pitchFamily="50" charset="-128"/>
                <a:ea typeface="メイリオ" panose="020B0604030504040204" pitchFamily="50" charset="-128"/>
              </a:rPr>
              <a:t>　</a:t>
            </a:r>
            <a:r>
              <a:rPr lang="ja-JP" altLang="en-US" sz="700" u="sng" dirty="0">
                <a:latin typeface="メイリオ" panose="020B0604030504040204" pitchFamily="50" charset="-128"/>
                <a:ea typeface="メイリオ" panose="020B0604030504040204" pitchFamily="50" charset="-128"/>
              </a:rPr>
              <a:t>なかった場合、出店をお断りいたします。</a:t>
            </a:r>
            <a:endParaRPr lang="ja-JP" altLang="en-US" sz="700" dirty="0">
              <a:latin typeface="メイリオ" panose="020B0604030504040204" pitchFamily="50" charset="-128"/>
              <a:ea typeface="メイリオ" panose="020B0604030504040204" pitchFamily="50" charset="-128"/>
            </a:endParaRPr>
          </a:p>
          <a:p>
            <a:pPr eaLnBrk="1" hangingPunct="1"/>
            <a:endParaRPr lang="ja-JP" altLang="en-US" sz="700" dirty="0">
              <a:latin typeface="メイリオ" panose="020B0604030504040204" pitchFamily="50" charset="-128"/>
              <a:ea typeface="メイリオ" panose="020B0604030504040204" pitchFamily="50" charset="-128"/>
            </a:endParaRPr>
          </a:p>
          <a:p>
            <a:pPr eaLnBrk="1" hangingPunct="1"/>
            <a:r>
              <a:rPr lang="ja-JP" altLang="en-US" sz="700" dirty="0">
                <a:latin typeface="メイリオ" panose="020B0604030504040204" pitchFamily="50" charset="-128"/>
                <a:ea typeface="メイリオ" panose="020B0604030504040204" pitchFamily="50" charset="-128"/>
              </a:rPr>
              <a:t>　導入・設置に関わる条件や内容、費用負担等の概要は、下記のと</a:t>
            </a:r>
            <a:endParaRPr lang="en-US" altLang="ja-JP" sz="700" dirty="0">
              <a:latin typeface="メイリオ" panose="020B0604030504040204" pitchFamily="50" charset="-128"/>
              <a:ea typeface="メイリオ" panose="020B0604030504040204" pitchFamily="50" charset="-128"/>
            </a:endParaRPr>
          </a:p>
          <a:p>
            <a:pPr eaLnBrk="1" hangingPunct="1"/>
            <a:r>
              <a:rPr lang="ja-JP" altLang="en-US" sz="700" dirty="0">
                <a:latin typeface="メイリオ" panose="020B0604030504040204" pitchFamily="50" charset="-128"/>
                <a:ea typeface="メイリオ" panose="020B0604030504040204" pitchFamily="50" charset="-128"/>
              </a:rPr>
              <a:t>　おりといたします。</a:t>
            </a:r>
          </a:p>
          <a:p>
            <a:r>
              <a:rPr lang="ja-JP" altLang="en-US" sz="700" dirty="0">
                <a:latin typeface="メイリオ"/>
                <a:ea typeface="メイリオ"/>
              </a:rPr>
              <a:t>　</a:t>
            </a:r>
            <a:endParaRPr lang="en-US" altLang="ja-JP" sz="700" dirty="0">
              <a:latin typeface="メイリオ"/>
              <a:ea typeface="メイリオ"/>
            </a:endParaRPr>
          </a:p>
          <a:p>
            <a:pPr eaLnBrk="1" hangingPunct="1"/>
            <a:r>
              <a:rPr lang="ja-JP" altLang="en-US" sz="700" dirty="0">
                <a:latin typeface="メイリオ"/>
                <a:ea typeface="メイリオ"/>
              </a:rPr>
              <a:t>　①キャッシュレス決済利⽤額に対してのシステム利⽤料　</a:t>
            </a:r>
            <a:endParaRPr lang="en-US" altLang="ja-JP" sz="700" dirty="0">
              <a:latin typeface="メイリオ" panose="020B0604030504040204" pitchFamily="50" charset="-128"/>
              <a:ea typeface="メイリオ" panose="020B0604030504040204" pitchFamily="50" charset="-128"/>
            </a:endParaRPr>
          </a:p>
          <a:p>
            <a:pPr eaLnBrk="1" hangingPunct="1"/>
            <a:r>
              <a:rPr lang="ja-JP" altLang="en-US" sz="700" dirty="0">
                <a:latin typeface="メイリオ" panose="020B0604030504040204" pitchFamily="50" charset="-128"/>
                <a:ea typeface="メイリオ" panose="020B0604030504040204" pitchFamily="50" charset="-128"/>
              </a:rPr>
              <a:t>　②電子マネー、クレジットカード、</a:t>
            </a:r>
            <a:endParaRPr lang="en-US" altLang="ja-JP" sz="700" dirty="0">
              <a:latin typeface="メイリオ" panose="020B0604030504040204" pitchFamily="50" charset="-128"/>
              <a:ea typeface="メイリオ" panose="020B0604030504040204" pitchFamily="50" charset="-128"/>
            </a:endParaRPr>
          </a:p>
          <a:p>
            <a:pPr eaLnBrk="1" hangingPunct="1"/>
            <a:r>
              <a:rPr lang="ja-JP" altLang="en-US" sz="700" dirty="0">
                <a:latin typeface="メイリオ" panose="020B0604030504040204" pitchFamily="50" charset="-128"/>
                <a:ea typeface="メイリオ" panose="020B0604030504040204" pitchFamily="50" charset="-128"/>
              </a:rPr>
              <a:t>　　</a:t>
            </a:r>
            <a:r>
              <a:rPr lang="en-US" altLang="ja-JP" sz="700" dirty="0">
                <a:latin typeface="メイリオ" panose="020B0604030504040204" pitchFamily="50" charset="-128"/>
                <a:ea typeface="メイリオ" panose="020B0604030504040204" pitchFamily="50" charset="-128"/>
              </a:rPr>
              <a:t>QR</a:t>
            </a:r>
            <a:r>
              <a:rPr lang="ja-JP" altLang="en-US" sz="700" dirty="0">
                <a:latin typeface="メイリオ" panose="020B0604030504040204" pitchFamily="50" charset="-128"/>
                <a:ea typeface="メイリオ" panose="020B0604030504040204" pitchFamily="50" charset="-128"/>
              </a:rPr>
              <a:t>コードの３種類の支払い方法に対応した端末機です。</a:t>
            </a:r>
          </a:p>
          <a:p>
            <a:pPr eaLnBrk="1" hangingPunct="1"/>
            <a:r>
              <a:rPr lang="ja-JP" altLang="en-US" sz="700" dirty="0">
                <a:latin typeface="メイリオ" panose="020B0604030504040204" pitchFamily="50" charset="-128"/>
                <a:ea typeface="メイリオ" panose="020B0604030504040204" pitchFamily="50" charset="-128"/>
              </a:rPr>
              <a:t>　③マネーブランドは主催者で指定するブランドを使用して</a:t>
            </a:r>
            <a:endParaRPr lang="en-US" altLang="ja-JP" sz="700" dirty="0">
              <a:latin typeface="メイリオ" panose="020B0604030504040204" pitchFamily="50" charset="-128"/>
              <a:ea typeface="メイリオ" panose="020B0604030504040204" pitchFamily="50" charset="-128"/>
            </a:endParaRPr>
          </a:p>
          <a:p>
            <a:pPr eaLnBrk="1" hangingPunct="1"/>
            <a:r>
              <a:rPr lang="ja-JP" altLang="en-US" sz="700" dirty="0">
                <a:latin typeface="メイリオ" panose="020B0604030504040204" pitchFamily="50" charset="-128"/>
                <a:ea typeface="メイリオ" panose="020B0604030504040204" pitchFamily="50" charset="-128"/>
              </a:rPr>
              <a:t>　　いただきます。出店者様によるブランド指定や選択・変更は</a:t>
            </a:r>
            <a:endParaRPr lang="en-US" altLang="ja-JP" sz="700" dirty="0">
              <a:latin typeface="メイリオ" panose="020B0604030504040204" pitchFamily="50" charset="-128"/>
              <a:ea typeface="メイリオ" panose="020B0604030504040204" pitchFamily="50" charset="-128"/>
            </a:endParaRPr>
          </a:p>
          <a:p>
            <a:pPr eaLnBrk="1" hangingPunct="1"/>
            <a:r>
              <a:rPr lang="ja-JP" altLang="en-US" sz="700" dirty="0">
                <a:latin typeface="メイリオ" panose="020B0604030504040204" pitchFamily="50" charset="-128"/>
                <a:ea typeface="メイリオ" panose="020B0604030504040204" pitchFamily="50" charset="-128"/>
              </a:rPr>
              <a:t>　　できません。また、出店者様による端末機や</a:t>
            </a:r>
            <a:r>
              <a:rPr lang="en-US" altLang="ja-JP" sz="700" dirty="0">
                <a:latin typeface="メイリオ" panose="020B0604030504040204" pitchFamily="50" charset="-128"/>
                <a:ea typeface="メイリオ" panose="020B0604030504040204" pitchFamily="50" charset="-128"/>
              </a:rPr>
              <a:t>QR</a:t>
            </a:r>
            <a:r>
              <a:rPr lang="ja-JP" altLang="en-US" sz="700" dirty="0">
                <a:latin typeface="メイリオ" panose="020B0604030504040204" pitchFamily="50" charset="-128"/>
                <a:ea typeface="メイリオ" panose="020B0604030504040204" pitchFamily="50" charset="-128"/>
              </a:rPr>
              <a:t>コードの持込、</a:t>
            </a:r>
            <a:endParaRPr lang="en-US" altLang="ja-JP" sz="700" dirty="0">
              <a:latin typeface="メイリオ" panose="020B0604030504040204" pitchFamily="50" charset="-128"/>
              <a:ea typeface="メイリオ" panose="020B0604030504040204" pitchFamily="50" charset="-128"/>
            </a:endParaRPr>
          </a:p>
          <a:p>
            <a:pPr eaLnBrk="1" hangingPunct="1"/>
            <a:r>
              <a:rPr lang="ja-JP" altLang="en-US" sz="700" dirty="0">
                <a:latin typeface="メイリオ" panose="020B0604030504040204" pitchFamily="50" charset="-128"/>
                <a:ea typeface="メイリオ" panose="020B0604030504040204" pitchFamily="50" charset="-128"/>
              </a:rPr>
              <a:t>　　使用もできません。</a:t>
            </a:r>
            <a:endParaRPr lang="en-US" altLang="ja-JP" sz="700" dirty="0">
              <a:latin typeface="メイリオ" panose="020B0604030504040204" pitchFamily="50" charset="-128"/>
              <a:ea typeface="メイリオ" panose="020B0604030504040204" pitchFamily="50" charset="-128"/>
            </a:endParaRPr>
          </a:p>
          <a:p>
            <a:pPr eaLnBrk="1" hangingPunct="1"/>
            <a:r>
              <a:rPr lang="ja-JP" altLang="en-US" sz="700" dirty="0">
                <a:latin typeface="メイリオ" panose="020B0604030504040204" pitchFamily="50" charset="-128"/>
                <a:ea typeface="メイリオ" panose="020B0604030504040204" pitchFamily="50" charset="-128"/>
              </a:rPr>
              <a:t>　④出店者の責任により、キャッシュレス端末の故障、毀損等が発</a:t>
            </a:r>
          </a:p>
          <a:p>
            <a:pPr eaLnBrk="1" hangingPunct="1"/>
            <a:r>
              <a:rPr lang="ja-JP" altLang="en-US" sz="700" dirty="0">
                <a:latin typeface="メイリオ" panose="020B0604030504040204" pitchFamily="50" charset="-128"/>
                <a:ea typeface="メイリオ" panose="020B0604030504040204" pitchFamily="50" charset="-128"/>
              </a:rPr>
              <a:t>　　生した場合は、その修理及び交換に要する一切の費用を出店者</a:t>
            </a:r>
          </a:p>
          <a:p>
            <a:pPr eaLnBrk="1" hangingPunct="1"/>
            <a:r>
              <a:rPr lang="ja-JP" altLang="en-US" sz="700" dirty="0">
                <a:latin typeface="メイリオ" panose="020B0604030504040204" pitchFamily="50" charset="-128"/>
                <a:ea typeface="メイリオ" panose="020B0604030504040204" pitchFamily="50" charset="-128"/>
              </a:rPr>
              <a:t>　　に負担していただきます。</a:t>
            </a:r>
            <a:endParaRPr lang="en-US" altLang="ja-JP" sz="7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408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DC26AC93-7240-850B-3046-DAA975797D33}"/>
              </a:ext>
            </a:extLst>
          </p:cNvPr>
          <p:cNvSpPr>
            <a:spLocks noGrp="1"/>
          </p:cNvSpPr>
          <p:nvPr>
            <p:ph type="sldNum" sz="quarter" idx="12"/>
          </p:nvPr>
        </p:nvSpPr>
        <p:spPr/>
        <p:txBody>
          <a:bodyPr/>
          <a:lstStyle/>
          <a:p>
            <a:fld id="{6B602FC4-DEC8-4D6F-8C46-7B8874FEDBEB}" type="slidenum">
              <a:rPr kumimoji="1" lang="ja-JP" altLang="en-US" smtClean="0"/>
              <a:pPr/>
              <a:t>12</a:t>
            </a:fld>
            <a:endParaRPr kumimoji="1" lang="ja-JP" altLang="en-US"/>
          </a:p>
        </p:txBody>
      </p:sp>
      <p:grpSp>
        <p:nvGrpSpPr>
          <p:cNvPr id="6" name="グループ化 5">
            <a:extLst>
              <a:ext uri="{FF2B5EF4-FFF2-40B4-BE49-F238E27FC236}">
                <a16:creationId xmlns:a16="http://schemas.microsoft.com/office/drawing/2014/main" xmlns="" id="{D886B493-98AD-CBFC-33B0-438F89EC84F9}"/>
              </a:ext>
            </a:extLst>
          </p:cNvPr>
          <p:cNvGrpSpPr/>
          <p:nvPr/>
        </p:nvGrpSpPr>
        <p:grpSpPr>
          <a:xfrm>
            <a:off x="310173" y="964665"/>
            <a:ext cx="6340244" cy="8407430"/>
            <a:chOff x="395288" y="1217613"/>
            <a:chExt cx="6604793" cy="8758230"/>
          </a:xfrm>
        </p:grpSpPr>
        <p:sp>
          <p:nvSpPr>
            <p:cNvPr id="3" name="正方形/長方形 2">
              <a:extLst>
                <a:ext uri="{FF2B5EF4-FFF2-40B4-BE49-F238E27FC236}">
                  <a16:creationId xmlns:a16="http://schemas.microsoft.com/office/drawing/2014/main" xmlns="" id="{B758B4C8-C1E9-60D0-87E6-C3B7A401D388}"/>
                </a:ext>
              </a:extLst>
            </p:cNvPr>
            <p:cNvSpPr/>
            <p:nvPr/>
          </p:nvSpPr>
          <p:spPr>
            <a:xfrm>
              <a:off x="395288" y="2529877"/>
              <a:ext cx="2952750" cy="5840601"/>
            </a:xfrm>
            <a:prstGeom prst="rect">
              <a:avLst/>
            </a:prstGeom>
          </p:spPr>
          <p:txBody>
            <a:bodyPr lIns="91440" tIns="45720" rIns="91440" bIns="45720" anchor="t">
              <a:spAutoFit/>
            </a:bodyPr>
            <a:lstStyle/>
            <a:p>
              <a:pPr defTabSz="1016356" eaLnBrk="1" fontAlgn="auto" hangingPunct="1">
                <a:spcBef>
                  <a:spcPts val="0"/>
                </a:spcBef>
                <a:spcAft>
                  <a:spcPts val="0"/>
                </a:spcAft>
                <a:defRPr/>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■出店者のその他の費用負担について</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出店者様には下記項目ついての費用負担をお願いいたします。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a:ea typeface="メイリオ"/>
                  <a:cs typeface="メイリオ" panose="020B0604030504040204" pitchFamily="50" charset="-128"/>
                </a:rPr>
                <a:t>●</a:t>
              </a:r>
              <a:r>
                <a:rPr lang="ja-JP" altLang="en-US" sz="700" dirty="0">
                  <a:latin typeface="メイリオ"/>
                  <a:ea typeface="メイリオ"/>
                  <a:cs typeface="メイリオ" panose="020B0604030504040204" pitchFamily="50" charset="-128"/>
                </a:rPr>
                <a:t>旅費・宿泊費（一部補助を予定）</a:t>
              </a:r>
              <a:endParaRPr lang="en-US" altLang="ja-JP" sz="700" dirty="0">
                <a:latin typeface="メイリオ"/>
                <a:ea typeface="メイリオ"/>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電気使用料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a:ea typeface="メイリオ"/>
                  <a:cs typeface="メイリオ" panose="020B0604030504040204" pitchFamily="50" charset="-128"/>
                </a:rPr>
                <a:t>●</a:t>
              </a:r>
              <a:r>
                <a:rPr lang="ja-JP" altLang="en-US" sz="700" dirty="0">
                  <a:latin typeface="メイリオ"/>
                  <a:ea typeface="メイリオ"/>
                  <a:cs typeface="メイリオ" panose="020B0604030504040204" pitchFamily="50" charset="-128"/>
                </a:rPr>
                <a:t>電気容量増設した場合の工事費用</a:t>
              </a:r>
              <a:endParaRPr lang="en-US" altLang="ja-JP" sz="700" dirty="0">
                <a:latin typeface="メイリオ"/>
                <a:ea typeface="メイリオ"/>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latin typeface="メイリオ"/>
                  <a:ea typeface="メイリオ"/>
                  <a:cs typeface="メイリオ" panose="020B0604030504040204" pitchFamily="50" charset="-128"/>
                </a:rPr>
                <a:t>　（飲食コーナー　一部補助を予定）</a:t>
              </a:r>
              <a:endParaRPr lang="en-US" altLang="ja-JP" sz="700" dirty="0">
                <a:latin typeface="メイリオ"/>
                <a:ea typeface="メイリオ"/>
                <a:cs typeface="メイリオ" panose="020B0604030504040204" pitchFamily="50" charset="-128"/>
              </a:endParaRPr>
            </a:p>
            <a:p>
              <a:pPr indent="86995" defTabSz="1016356">
                <a:lnSpc>
                  <a:spcPts val="1100"/>
                </a:lnSpc>
                <a:defRPr/>
              </a:pPr>
              <a:r>
                <a:rPr lang="ja-JP" sz="700" dirty="0">
                  <a:solidFill>
                    <a:schemeClr val="tx1">
                      <a:lumMod val="50000"/>
                      <a:lumOff val="50000"/>
                    </a:schemeClr>
                  </a:solidFill>
                  <a:latin typeface="Meiryo"/>
                  <a:ea typeface="Meiryo"/>
                </a:rPr>
                <a:t>●</a:t>
              </a:r>
              <a:r>
                <a:rPr lang="ja-JP" sz="700" dirty="0">
                  <a:latin typeface="Meiryo"/>
                  <a:ea typeface="Meiryo"/>
                </a:rPr>
                <a:t>キャッシュレス決</a:t>
              </a:r>
              <a:r>
                <a:rPr lang="ja-JP" altLang="en-US" sz="700" dirty="0">
                  <a:latin typeface="Meiryo"/>
                  <a:ea typeface="Meiryo"/>
                </a:rPr>
                <a:t>済端末の手数料</a:t>
              </a:r>
              <a:endParaRPr lang="ja-JP" dirty="0"/>
            </a:p>
            <a:p>
              <a:pPr indent="8699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ご注文されたレンタル品の使用料金</a:t>
              </a:r>
            </a:p>
            <a:p>
              <a:pPr indent="8699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a:ea typeface="メイリオ"/>
                  <a:cs typeface="メイリオ" panose="020B0604030504040204" pitchFamily="50" charset="-128"/>
                </a:rPr>
                <a:t>●</a:t>
              </a:r>
              <a:r>
                <a:rPr lang="ja-JP" altLang="en-US" sz="700" dirty="0">
                  <a:latin typeface="メイリオ"/>
                  <a:ea typeface="メイリオ"/>
                  <a:cs typeface="メイリオ" panose="020B0604030504040204" pitchFamily="50" charset="-128"/>
                </a:rPr>
                <a:t>会場内にてゴミ処理を依頼する場合の経費</a:t>
              </a:r>
              <a:endParaRPr lang="en-US" altLang="ja-JP" sz="700" dirty="0">
                <a:latin typeface="メイリオ"/>
                <a:ea typeface="メイリオ"/>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latin typeface="メイリオ"/>
                  <a:ea typeface="メイリオ"/>
                  <a:cs typeface="メイリオ" panose="020B0604030504040204" pitchFamily="50" charset="-128"/>
                </a:rPr>
                <a:t>　（廃油処理のみ）</a:t>
              </a:r>
              <a:endParaRPr lang="en-US" altLang="ja-JP" sz="700" dirty="0">
                <a:latin typeface="メイリオ"/>
                <a:ea typeface="メイリオ"/>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その他、上記以外でのオプション工事費</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■会期中の来場者混雑時の整理対応</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混雑時におけるブース前での来場者整理スタッフを最低でも１名、配置していただき、整理対応をお願いします。</a:t>
              </a: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なお、会場管理者側では、来場整理スタッフの配置はいたしかねますので、各出店者様での対応をお願いします。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■管理規則の遵守</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出店者様及びその従業員には以下の管理規則を遵守していただきます。管理規則を遵守されない出店者様に関しましては、会期中であっても即時、契約を解除の上、退去していただくこととなりますので、ご了承ください。</a:t>
              </a: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その際、退去に伴う現状回復費用は出店者様のご負担とさせていただくほか、出店契約規約に基づき違約金をお支払いいただくこととなります。ご留意ください。</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管理規則（禁止事項）</a:t>
              </a:r>
            </a:p>
            <a:p>
              <a:pPr indent="8699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ブース内、ブース裏での飲食、喫煙</a:t>
              </a:r>
            </a:p>
            <a:p>
              <a:pPr indent="8699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会場ゴミヤードへの不法投棄</a:t>
              </a:r>
            </a:p>
            <a:p>
              <a:pPr indent="8699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会場ルールを無視した過剰な装飾、音だし、客引き行為</a:t>
              </a:r>
            </a:p>
            <a:p>
              <a:pPr indent="8699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保健所申請以外の飲食物の提供、販売、不当な廉売行為</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indent="8699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契約権利の譲渡等</a:t>
              </a:r>
            </a:p>
            <a:p>
              <a:pPr indent="86995"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その他、管理規則に定めた事項からの逸脱</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xmlns="" id="{6E7B1BD4-A405-1D61-EBDE-50B427FE5184}"/>
                </a:ext>
              </a:extLst>
            </p:cNvPr>
            <p:cNvSpPr/>
            <p:nvPr/>
          </p:nvSpPr>
          <p:spPr>
            <a:xfrm>
              <a:off x="3708397" y="1217613"/>
              <a:ext cx="3291684" cy="8758230"/>
            </a:xfrm>
            <a:prstGeom prst="rect">
              <a:avLst/>
            </a:prstGeom>
          </p:spPr>
          <p:txBody>
            <a:bodyPr wrap="none">
              <a:spAutoFit/>
            </a:bodyPr>
            <a:lstStyle/>
            <a:p>
              <a:pPr defTabSz="1016356" eaLnBrk="1" fontAlgn="auto" hangingPunct="1">
                <a:spcBef>
                  <a:spcPts val="0"/>
                </a:spcBef>
                <a:spcAft>
                  <a:spcPts val="0"/>
                </a:spcAft>
                <a:defRPr/>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■免責事項について</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endParaRPr lang="en-US" altLang="zh-TW" sz="8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損害賠償責任</a:t>
              </a:r>
              <a:endParaRPr lang="en-US" altLang="zh-TW" sz="9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当方は理由の如何を問わず、出店者様及びその関係者が会場を</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使用して出店することを通じて被った人身、及び財物に対する</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傷害、損害に対して一切の責任を負いません。</a:t>
              </a: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また出店者様は、その従業員、関係者の故意、過失または無過</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失によって、会場の施設及びその設備等や第三者の人身・財物</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に与えた一切の損害について、その損害を賠償しなければなり</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ません。</a:t>
              </a: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当方がこれらの損害賠償請求を受けた場合、出店者様は自らの</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責任でその支払いを行うとともに、当方に損害が生じた場合は、</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弁護士への着手金・報酬も含め、その全額を当方に支払うもの</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とします。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◆イベント中止、休止による損害賠償責任</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強風や悪天候等の天変地異または感染症拡大等の不測の事態に</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により、主催者がイベントの開催を中止した場合や、会場内で</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の食中毒や事故等の発生によって営業を継続できなくなった場</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合においても、レンタル品の使用料及び各種工事費等をご請求</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させていただきますとともに、営業補償や事前準備に係る費用</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の補償はいたしません。</a:t>
              </a: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当方は当方の都合以外の理由でイベントが中止・休止になった</a:t>
              </a: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場合、また出店者様の営業継続ができなくなった場合について、</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一切の責任を負いません。</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◆盗難、火災、食中毒等による損害賠償責任</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会場内において、盗難や火災、第三者による出店者様の器材等</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の破損等の被害が発生した場合でも、当方は一切の責任を負い</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ません。</a:t>
              </a:r>
            </a:p>
            <a:p>
              <a:pPr defTabSz="1016356" eaLnBrk="1" fontAlgn="auto" hangingPunct="1">
                <a:lnSpc>
                  <a:spcPts val="1100"/>
                </a:lnSpc>
                <a:spcBef>
                  <a:spcPts val="0"/>
                </a:spcBef>
                <a:spcAft>
                  <a:spcPts val="0"/>
                </a:spcAft>
                <a:defRPr/>
              </a:pPr>
              <a:r>
                <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また、出店者様を原因とする食中毒が発生した場合、当方は、</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被害者に対する一切の責任を負いません。これらの事態に備え</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て、出店者様には、盗難、火災、食中毒等に備えての保険加入</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を義務づけさせていただきます</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■キャンセル規程</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出店契約後、出店者の都合により出店をキャンセルする場合は</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速やかに事務局へご連絡ください。</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レンタル品のキャンセルをした場合、キャンセルの連絡をいた</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だいた期間に応じて、下記のキャンセル料をお支払いいただき</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・キャンセル期限：開催１週間前</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・キャンセル料　：上記期限を過ぎた段階で</a:t>
              </a:r>
              <a:r>
                <a:rPr lang="en-US" altLang="ja-JP" sz="700"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％請求。</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・そ　　の　　他：上記期限が過ぎた後にレンタル品を追加す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る場合は、在庫がございましたら対応可能</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です。但し、追加の運搬費が発生する場合</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は、別途運搬費をご負担いただきます。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a:lnSpc>
                  <a:spcPts val="1100"/>
                </a:lnSpc>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◆契約の解除</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出店者様が以下に該当すると当方が判断した場合は出店を禁じます。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また、その際は規程に応じたキャンセル料をお支払いいただきます。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・暴力団、暴力団関係企業、総会屋もしくはこれらに準ずるものまた</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はその構成員（反社会的勢力）である。</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・特定の宗教や政治、特殊な結社団体等に関わりがある。</a:t>
              </a:r>
            </a:p>
            <a:p>
              <a:pPr defTabSz="1016356">
                <a:lnSpc>
                  <a:spcPts val="1100"/>
                </a:lnSpc>
                <a:defRPr/>
              </a:pP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a:lnSpc>
                  <a:spcPts val="1100"/>
                </a:lnSpc>
                <a:defRPr/>
              </a:pP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a:extLst>
                <a:ext uri="{FF2B5EF4-FFF2-40B4-BE49-F238E27FC236}">
                  <a16:creationId xmlns:a16="http://schemas.microsoft.com/office/drawing/2014/main" xmlns="" id="{2AAEE805-60CF-1E17-9E9E-3474807FF5FF}"/>
                </a:ext>
              </a:extLst>
            </p:cNvPr>
            <p:cNvSpPr/>
            <p:nvPr/>
          </p:nvSpPr>
          <p:spPr>
            <a:xfrm>
              <a:off x="471488" y="1250950"/>
              <a:ext cx="3167062" cy="1116153"/>
            </a:xfrm>
            <a:prstGeom prst="rect">
              <a:avLst/>
            </a:prstGeom>
          </p:spPr>
          <p:txBody>
            <a:bodyPr>
              <a:spAutoFit/>
            </a:bodyPr>
            <a:lstStyle/>
            <a:p>
              <a:pPr defTabSz="1016356" eaLnBrk="1" fontAlgn="auto" hangingPunct="1">
                <a:lnSpc>
                  <a:spcPts val="1100"/>
                </a:lnSpc>
                <a:spcBef>
                  <a:spcPts val="0"/>
                </a:spcBef>
                <a:spcAft>
                  <a:spcPts val="0"/>
                </a:spcAft>
                <a:defRPr/>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■契約後の出店取り消し</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出店契約後、出店者様の都合により出店できなくなった場合は、所定の取り消しキャンセル料（実費発生する費用、レンタル品や工事代等）をいただきます。</a:t>
              </a: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また、契約後、契約申請内容に虚偽が発覚し、契約を継続できないと当会が判断した場合は出店を取り消させていただきます。</a:t>
              </a:r>
            </a:p>
            <a:p>
              <a:pPr defTabSz="1016356" eaLnBrk="1" fontAlgn="auto" hangingPunct="1">
                <a:lnSpc>
                  <a:spcPts val="1100"/>
                </a:lnSpc>
                <a:spcBef>
                  <a:spcPts val="0"/>
                </a:spcBef>
                <a:spcAft>
                  <a:spcPts val="0"/>
                </a:spcAf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その際は所定の違約金をお支払いいただきます。</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212730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xmlns="" id="{8903D941-8626-E5E9-4179-51C5F4DBE865}"/>
              </a:ext>
            </a:extLst>
          </p:cNvPr>
          <p:cNvSpPr/>
          <p:nvPr/>
        </p:nvSpPr>
        <p:spPr>
          <a:xfrm>
            <a:off x="520994" y="890905"/>
            <a:ext cx="5847907" cy="523567"/>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xmlns="" id="{BC714EBA-F73B-F703-C111-25FDA5F413D3}"/>
              </a:ext>
            </a:extLst>
          </p:cNvPr>
          <p:cNvSpPr>
            <a:spLocks noGrp="1"/>
          </p:cNvSpPr>
          <p:nvPr>
            <p:ph type="sldNum" sz="quarter" idx="12"/>
          </p:nvPr>
        </p:nvSpPr>
        <p:spPr/>
        <p:txBody>
          <a:bodyPr/>
          <a:lstStyle/>
          <a:p>
            <a:fld id="{6B602FC4-DEC8-4D6F-8C46-7B8874FEDBEB}" type="slidenum">
              <a:rPr kumimoji="1" lang="ja-JP" altLang="en-US" smtClean="0"/>
              <a:pPr/>
              <a:t>1</a:t>
            </a:fld>
            <a:endParaRPr kumimoji="1" lang="ja-JP" altLang="en-US"/>
          </a:p>
        </p:txBody>
      </p:sp>
      <p:sp>
        <p:nvSpPr>
          <p:cNvPr id="5" name="テキスト ボックス 4">
            <a:extLst>
              <a:ext uri="{FF2B5EF4-FFF2-40B4-BE49-F238E27FC236}">
                <a16:creationId xmlns:a16="http://schemas.microsoft.com/office/drawing/2014/main" xmlns="" id="{573C8079-E9A3-9057-5455-1DB93170A2AD}"/>
              </a:ext>
            </a:extLst>
          </p:cNvPr>
          <p:cNvSpPr txBox="1"/>
          <p:nvPr/>
        </p:nvSpPr>
        <p:spPr>
          <a:xfrm>
            <a:off x="1135661" y="936804"/>
            <a:ext cx="4618572"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ea typeface="メイリオ" panose="020B0604030504040204" pitchFamily="50" charset="-128"/>
              </a:rPr>
              <a:t>北海道まるごとフェア</a:t>
            </a:r>
            <a:r>
              <a:rPr kumimoji="1" lang="en-US" altLang="ja-JP" sz="1400" b="1" dirty="0">
                <a:latin typeface="メイリオ" panose="020B0604030504040204" pitchFamily="50" charset="-128"/>
                <a:ea typeface="メイリオ" panose="020B0604030504040204" pitchFamily="50" charset="-128"/>
              </a:rPr>
              <a:t>in</a:t>
            </a:r>
            <a:r>
              <a:rPr kumimoji="1" lang="ja-JP" altLang="en-US" sz="1400" b="1" dirty="0">
                <a:latin typeface="メイリオ" panose="020B0604030504040204" pitchFamily="50" charset="-128"/>
                <a:ea typeface="メイリオ" panose="020B0604030504040204" pitchFamily="50" charset="-128"/>
              </a:rPr>
              <a:t>サンシャインシティ（</a:t>
            </a:r>
            <a:r>
              <a:rPr kumimoji="1" lang="en-US" altLang="ja-JP" sz="1400" b="1" dirty="0">
                <a:latin typeface="メイリオ" panose="020B0604030504040204" pitchFamily="50" charset="-128"/>
                <a:ea typeface="メイリオ" panose="020B0604030504040204" pitchFamily="50" charset="-128"/>
              </a:rPr>
              <a:t>2024</a:t>
            </a:r>
            <a:r>
              <a:rPr kumimoji="1" lang="ja-JP" altLang="en-US" sz="1400" b="1" dirty="0">
                <a:latin typeface="メイリオ" panose="020B0604030504040204" pitchFamily="50" charset="-128"/>
                <a:ea typeface="メイリオ" panose="020B0604030504040204" pitchFamily="50" charset="-128"/>
              </a:rPr>
              <a:t>）</a:t>
            </a:r>
            <a:endParaRPr kumimoji="1" lang="en-US" altLang="ja-JP" sz="1400" b="1" dirty="0">
              <a:latin typeface="メイリオ" panose="020B0604030504040204" pitchFamily="50" charset="-128"/>
              <a:ea typeface="メイリオ" panose="020B0604030504040204" pitchFamily="50" charset="-128"/>
            </a:endParaRPr>
          </a:p>
          <a:p>
            <a:pPr algn="ctr"/>
            <a:r>
              <a:rPr kumimoji="1" lang="ja-JP" altLang="en-US" sz="1400" b="1" dirty="0">
                <a:latin typeface="メイリオ" panose="020B0604030504040204" pitchFamily="50" charset="-128"/>
                <a:ea typeface="メイリオ" panose="020B0604030504040204" pitchFamily="50" charset="-128"/>
              </a:rPr>
              <a:t>開催ポイント</a:t>
            </a:r>
          </a:p>
        </p:txBody>
      </p:sp>
      <p:cxnSp>
        <p:nvCxnSpPr>
          <p:cNvPr id="7" name="直線コネクタ 6">
            <a:extLst>
              <a:ext uri="{FF2B5EF4-FFF2-40B4-BE49-F238E27FC236}">
                <a16:creationId xmlns:a16="http://schemas.microsoft.com/office/drawing/2014/main" xmlns="" id="{3C92F144-C0B2-A4A7-C6AD-00862ABB21AB}"/>
              </a:ext>
            </a:extLst>
          </p:cNvPr>
          <p:cNvCxnSpPr>
            <a:cxnSpLocks/>
          </p:cNvCxnSpPr>
          <p:nvPr/>
        </p:nvCxnSpPr>
        <p:spPr>
          <a:xfrm>
            <a:off x="520994" y="844087"/>
            <a:ext cx="5847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xmlns="" id="{F386E0C7-63C6-89F7-076D-B4B1C9F8E387}"/>
              </a:ext>
            </a:extLst>
          </p:cNvPr>
          <p:cNvCxnSpPr>
            <a:cxnSpLocks/>
          </p:cNvCxnSpPr>
          <p:nvPr/>
        </p:nvCxnSpPr>
        <p:spPr>
          <a:xfrm>
            <a:off x="520994" y="1460024"/>
            <a:ext cx="5847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xmlns="" id="{A3F2ACF4-F9EB-3BB7-0BAE-C745546AB092}"/>
              </a:ext>
            </a:extLst>
          </p:cNvPr>
          <p:cNvSpPr txBox="1"/>
          <p:nvPr/>
        </p:nvSpPr>
        <p:spPr>
          <a:xfrm>
            <a:off x="1973954" y="1674241"/>
            <a:ext cx="4878259" cy="784830"/>
          </a:xfrm>
          <a:prstGeom prst="rect">
            <a:avLst/>
          </a:prstGeom>
          <a:noFill/>
        </p:spPr>
        <p:txBody>
          <a:bodyPr wrap="none" rtlCol="0">
            <a:spAutoFit/>
          </a:bodyPr>
          <a:lstStyle/>
          <a:p>
            <a:r>
              <a:rPr kumimoji="1" lang="ja-JP" altLang="en-US" sz="1000" b="1" dirty="0">
                <a:latin typeface="メイリオ" panose="020B0604030504040204" pitchFamily="50" charset="-128"/>
                <a:ea typeface="メイリオ" panose="020B0604030504040204" pitchFamily="50" charset="-128"/>
              </a:rPr>
              <a:t>開催期間　　</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2024</a:t>
            </a:r>
            <a:r>
              <a:rPr kumimoji="1" lang="ja-JP" altLang="en-US" sz="1000" b="1" dirty="0">
                <a:latin typeface="メイリオ" panose="020B0604030504040204" pitchFamily="50" charset="-128"/>
                <a:ea typeface="メイリオ" panose="020B0604030504040204" pitchFamily="50" charset="-128"/>
              </a:rPr>
              <a:t>年</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月</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日</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木</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 ～ </a:t>
            </a:r>
            <a:r>
              <a:rPr kumimoji="1" lang="en-US" altLang="ja-JP" sz="1000" b="1" dirty="0">
                <a:latin typeface="メイリオ" panose="020B0604030504040204" pitchFamily="50" charset="-128"/>
                <a:ea typeface="メイリオ" panose="020B0604030504040204" pitchFamily="50" charset="-128"/>
              </a:rPr>
              <a:t>14</a:t>
            </a:r>
            <a:r>
              <a:rPr kumimoji="1" lang="ja-JP" altLang="en-US" sz="1000" b="1" dirty="0">
                <a:latin typeface="メイリオ" panose="020B0604030504040204" pitchFamily="50" charset="-128"/>
                <a:ea typeface="メイリオ" panose="020B0604030504040204" pitchFamily="50" charset="-128"/>
              </a:rPr>
              <a:t>日（月祝）５日間</a:t>
            </a:r>
            <a:endParaRPr kumimoji="1" lang="en-US" altLang="ja-JP" sz="1000" b="1" dirty="0">
              <a:latin typeface="メイリオ" panose="020B0604030504040204" pitchFamily="50" charset="-128"/>
              <a:ea typeface="メイリオ" panose="020B0604030504040204" pitchFamily="50" charset="-128"/>
            </a:endParaRPr>
          </a:p>
          <a:p>
            <a:r>
              <a:rPr kumimoji="1" lang="ja-JP" altLang="en-US" sz="1000" b="1" dirty="0">
                <a:latin typeface="メイリオ" panose="020B0604030504040204" pitchFamily="50" charset="-128"/>
                <a:ea typeface="メイリオ" panose="020B0604030504040204" pitchFamily="50" charset="-128"/>
              </a:rPr>
              <a:t>出店者搬入　</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2024</a:t>
            </a:r>
            <a:r>
              <a:rPr kumimoji="1" lang="ja-JP" altLang="en-US" sz="1000" b="1" dirty="0">
                <a:latin typeface="メイリオ" panose="020B0604030504040204" pitchFamily="50" charset="-128"/>
                <a:ea typeface="メイリオ" panose="020B0604030504040204" pitchFamily="50" charset="-128"/>
              </a:rPr>
              <a:t>年</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月</a:t>
            </a:r>
            <a:r>
              <a:rPr kumimoji="1" lang="en-US" altLang="ja-JP" sz="1000" b="1" dirty="0">
                <a:latin typeface="メイリオ" panose="020B0604030504040204" pitchFamily="50" charset="-128"/>
                <a:ea typeface="メイリオ" panose="020B0604030504040204" pitchFamily="50" charset="-128"/>
              </a:rPr>
              <a:t>9</a:t>
            </a:r>
            <a:r>
              <a:rPr kumimoji="1" lang="ja-JP" altLang="en-US" sz="1000" b="1" dirty="0">
                <a:latin typeface="メイリオ" panose="020B0604030504040204" pitchFamily="50" charset="-128"/>
                <a:ea typeface="メイリオ" panose="020B0604030504040204" pitchFamily="50" charset="-128"/>
              </a:rPr>
              <a:t>日</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水</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9</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17</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p>
          <a:p>
            <a:r>
              <a:rPr kumimoji="1" lang="ja-JP" altLang="en-US" sz="900" b="1" dirty="0">
                <a:latin typeface="メイリオ" panose="020B0604030504040204" pitchFamily="50" charset="-128"/>
                <a:ea typeface="メイリオ" panose="020B0604030504040204" pitchFamily="50" charset="-128"/>
              </a:rPr>
              <a:t>　　　　　　　　 </a:t>
            </a:r>
            <a:r>
              <a:rPr kumimoji="1" lang="en-US" altLang="ja-JP" sz="900" b="1" dirty="0">
                <a:latin typeface="メイリオ" panose="020B0604030504040204" pitchFamily="50" charset="-128"/>
                <a:ea typeface="メイリオ" panose="020B0604030504040204" pitchFamily="50" charset="-128"/>
              </a:rPr>
              <a:t>※</a:t>
            </a:r>
            <a:r>
              <a:rPr kumimoji="1" lang="ja-JP" altLang="en-US" sz="900" b="1" dirty="0">
                <a:latin typeface="メイリオ" panose="020B0604030504040204" pitchFamily="50" charset="-128"/>
                <a:ea typeface="メイリオ" panose="020B0604030504040204" pitchFamily="50" charset="-128"/>
              </a:rPr>
              <a:t>午後に保健所査察及び消防署査察の予定がございます。　　　　　　 </a:t>
            </a:r>
            <a:endParaRPr kumimoji="1" lang="en-US" altLang="ja-JP" sz="900" b="1" dirty="0">
              <a:latin typeface="メイリオ" panose="020B0604030504040204" pitchFamily="50" charset="-128"/>
              <a:ea typeface="メイリオ" panose="020B0604030504040204" pitchFamily="50" charset="-128"/>
            </a:endParaRPr>
          </a:p>
          <a:p>
            <a:r>
              <a:rPr kumimoji="1" lang="ja-JP" altLang="en-US" sz="800" b="1" dirty="0">
                <a:latin typeface="メイリオ" panose="020B0604030504040204" pitchFamily="50" charset="-128"/>
                <a:ea typeface="メイリオ" panose="020B0604030504040204" pitchFamily="50" charset="-128"/>
              </a:rPr>
              <a:t>　　　　　　　　　　・</a:t>
            </a:r>
            <a:r>
              <a:rPr kumimoji="1" lang="ja-JP" altLang="en-US" sz="800" dirty="0">
                <a:latin typeface="メイリオ" panose="020B0604030504040204" pitchFamily="50" charset="-128"/>
                <a:ea typeface="メイリオ" panose="020B0604030504040204" pitchFamily="50" charset="-128"/>
              </a:rPr>
              <a:t>査察対象店舗は必ず立会をお願いします。</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・対象店には別途ご案内します。</a:t>
            </a:r>
          </a:p>
        </p:txBody>
      </p:sp>
      <p:sp>
        <p:nvSpPr>
          <p:cNvPr id="14" name="テキスト ボックス 13">
            <a:extLst>
              <a:ext uri="{FF2B5EF4-FFF2-40B4-BE49-F238E27FC236}">
                <a16:creationId xmlns:a16="http://schemas.microsoft.com/office/drawing/2014/main" xmlns="" id="{6A2A5D90-85C8-4899-023E-2DC8A22D9BEA}"/>
              </a:ext>
            </a:extLst>
          </p:cNvPr>
          <p:cNvSpPr txBox="1"/>
          <p:nvPr/>
        </p:nvSpPr>
        <p:spPr>
          <a:xfrm>
            <a:off x="1882140" y="2764311"/>
            <a:ext cx="4884420" cy="1261884"/>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飲食ブース　</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月</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11</a:t>
            </a:r>
            <a:r>
              <a:rPr kumimoji="1" lang="ja-JP" altLang="en-US" sz="1000" b="1" dirty="0">
                <a:latin typeface="メイリオ" panose="020B0604030504040204" pitchFamily="50" charset="-128"/>
                <a:ea typeface="メイリオ" panose="020B0604030504040204" pitchFamily="50" charset="-128"/>
              </a:rPr>
              <a:t>日</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木･金</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11</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21</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LO.20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30</a:t>
            </a:r>
            <a:r>
              <a:rPr kumimoji="1" lang="ja-JP" altLang="en-US" sz="1000" b="1" dirty="0">
                <a:latin typeface="メイリオ" panose="020B0604030504040204" pitchFamily="50" charset="-128"/>
                <a:ea typeface="メイリオ" panose="020B0604030504040204" pitchFamily="50" charset="-128"/>
              </a:rPr>
              <a:t>）</a:t>
            </a:r>
            <a:endParaRPr kumimoji="1" lang="en-US" altLang="ja-JP" sz="1000" b="1" dirty="0">
              <a:latin typeface="メイリオ" panose="020B0604030504040204" pitchFamily="50" charset="-128"/>
              <a:ea typeface="メイリオ" panose="020B0604030504040204" pitchFamily="50" charset="-128"/>
            </a:endParaRPr>
          </a:p>
          <a:p>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月</a:t>
            </a:r>
            <a:r>
              <a:rPr kumimoji="1" lang="en-US" altLang="ja-JP" sz="1000" b="1" dirty="0">
                <a:latin typeface="メイリオ" panose="020B0604030504040204" pitchFamily="50" charset="-128"/>
                <a:ea typeface="メイリオ" panose="020B0604030504040204" pitchFamily="50" charset="-128"/>
              </a:rPr>
              <a:t>12</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13</a:t>
            </a:r>
            <a:r>
              <a:rPr kumimoji="1" lang="ja-JP" altLang="en-US" sz="1000" b="1" dirty="0">
                <a:latin typeface="メイリオ" panose="020B0604030504040204" pitchFamily="50" charset="-128"/>
                <a:ea typeface="メイリオ" panose="020B0604030504040204" pitchFamily="50" charset="-128"/>
              </a:rPr>
              <a:t>日</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土･日</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20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LO.19</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30</a:t>
            </a:r>
            <a:r>
              <a:rPr kumimoji="1" lang="ja-JP" altLang="en-US" sz="1000" b="1" dirty="0">
                <a:latin typeface="メイリオ" panose="020B0604030504040204" pitchFamily="50" charset="-128"/>
                <a:ea typeface="メイリオ" panose="020B0604030504040204" pitchFamily="50" charset="-128"/>
              </a:rPr>
              <a:t>）</a:t>
            </a:r>
            <a:endParaRPr kumimoji="1" lang="en-US" altLang="ja-JP" sz="1000" b="1" dirty="0">
              <a:latin typeface="メイリオ" panose="020B0604030504040204" pitchFamily="50" charset="-128"/>
              <a:ea typeface="メイリオ" panose="020B0604030504040204" pitchFamily="50" charset="-128"/>
            </a:endParaRPr>
          </a:p>
          <a:p>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月</a:t>
            </a:r>
            <a:r>
              <a:rPr kumimoji="1" lang="en-US" altLang="ja-JP" sz="1000" b="1" dirty="0">
                <a:latin typeface="メイリオ" panose="020B0604030504040204" pitchFamily="50" charset="-128"/>
                <a:ea typeface="メイリオ" panose="020B0604030504040204" pitchFamily="50" charset="-128"/>
              </a:rPr>
              <a:t>14</a:t>
            </a:r>
            <a:r>
              <a:rPr kumimoji="1" lang="ja-JP" altLang="en-US" sz="1000" b="1" dirty="0">
                <a:latin typeface="メイリオ" panose="020B0604030504040204" pitchFamily="50" charset="-128"/>
                <a:ea typeface="メイリオ" panose="020B0604030504040204" pitchFamily="50" charset="-128"/>
              </a:rPr>
              <a:t>日</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月祝</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18</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LO.17</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30</a:t>
            </a:r>
            <a:r>
              <a:rPr kumimoji="1" lang="ja-JP" altLang="en-US" sz="1000" b="1" dirty="0">
                <a:latin typeface="メイリオ" panose="020B0604030504040204" pitchFamily="50" charset="-128"/>
                <a:ea typeface="メイリオ" panose="020B0604030504040204" pitchFamily="50" charset="-128"/>
              </a:rPr>
              <a:t>）</a:t>
            </a:r>
            <a:endParaRPr kumimoji="1" lang="en-US" altLang="ja-JP" sz="1000" b="1" dirty="0">
              <a:latin typeface="メイリオ" panose="020B0604030504040204" pitchFamily="50" charset="-128"/>
              <a:ea typeface="メイリオ" panose="020B0604030504040204" pitchFamily="50" charset="-128"/>
            </a:endParaRPr>
          </a:p>
          <a:p>
            <a:endParaRPr kumimoji="1" lang="en-US" altLang="ja-JP" sz="600" b="1" dirty="0">
              <a:latin typeface="メイリオ" panose="020B0604030504040204" pitchFamily="50" charset="-128"/>
              <a:ea typeface="メイリオ" panose="020B0604030504040204" pitchFamily="50" charset="-128"/>
            </a:endParaRPr>
          </a:p>
          <a:p>
            <a:r>
              <a:rPr kumimoji="1" lang="ja-JP" altLang="en-US" sz="1000" b="1" dirty="0">
                <a:latin typeface="メイリオ" panose="020B0604030504040204" pitchFamily="50" charset="-128"/>
                <a:ea typeface="メイリオ" panose="020B0604030504040204" pitchFamily="50" charset="-128"/>
              </a:rPr>
              <a:t>物販ブース   </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月</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11</a:t>
            </a:r>
            <a:r>
              <a:rPr kumimoji="1" lang="ja-JP" altLang="en-US" sz="1000" b="1" dirty="0">
                <a:latin typeface="メイリオ" panose="020B0604030504040204" pitchFamily="50" charset="-128"/>
                <a:ea typeface="メイリオ" panose="020B0604030504040204" pitchFamily="50" charset="-128"/>
              </a:rPr>
              <a:t>日</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木･金</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11</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18</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p>
          <a:p>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月</a:t>
            </a:r>
            <a:r>
              <a:rPr kumimoji="1" lang="en-US" altLang="ja-JP" sz="1000" b="1" dirty="0">
                <a:latin typeface="メイリオ" panose="020B0604030504040204" pitchFamily="50" charset="-128"/>
                <a:ea typeface="メイリオ" panose="020B0604030504040204" pitchFamily="50" charset="-128"/>
              </a:rPr>
              <a:t>12</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13</a:t>
            </a:r>
            <a:r>
              <a:rPr kumimoji="1" lang="ja-JP" altLang="en-US" sz="1000" b="1" dirty="0">
                <a:latin typeface="メイリオ" panose="020B0604030504040204" pitchFamily="50" charset="-128"/>
                <a:ea typeface="メイリオ" panose="020B0604030504040204" pitchFamily="50" charset="-128"/>
              </a:rPr>
              <a:t>日</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土･日</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18</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p>
          <a:p>
            <a:r>
              <a:rPr kumimoji="1" lang="en-US" altLang="ja-JP" sz="1000" b="1" dirty="0">
                <a:latin typeface="メイリオ" panose="020B0604030504040204" pitchFamily="50" charset="-128"/>
                <a:ea typeface="メイリオ" panose="020B0604030504040204" pitchFamily="50" charset="-128"/>
              </a:rPr>
              <a:t>                  10</a:t>
            </a:r>
            <a:r>
              <a:rPr kumimoji="1" lang="ja-JP" altLang="en-US" sz="1000" b="1" dirty="0">
                <a:latin typeface="メイリオ" panose="020B0604030504040204" pitchFamily="50" charset="-128"/>
                <a:ea typeface="メイリオ" panose="020B0604030504040204" pitchFamily="50" charset="-128"/>
              </a:rPr>
              <a:t>月</a:t>
            </a:r>
            <a:r>
              <a:rPr kumimoji="1" lang="en-US" altLang="ja-JP" sz="1000" b="1" dirty="0">
                <a:latin typeface="メイリオ" panose="020B0604030504040204" pitchFamily="50" charset="-128"/>
                <a:ea typeface="メイリオ" panose="020B0604030504040204" pitchFamily="50" charset="-128"/>
              </a:rPr>
              <a:t>14</a:t>
            </a:r>
            <a:r>
              <a:rPr kumimoji="1" lang="ja-JP" altLang="en-US" sz="1000" b="1" dirty="0">
                <a:latin typeface="メイリオ" panose="020B0604030504040204" pitchFamily="50" charset="-128"/>
                <a:ea typeface="メイリオ" panose="020B0604030504040204" pitchFamily="50" charset="-128"/>
              </a:rPr>
              <a:t>日</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月祝</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10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18</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00</a:t>
            </a:r>
          </a:p>
          <a:p>
            <a:r>
              <a:rPr kumimoji="1" lang="en-US" altLang="ja-JP" sz="1000" b="1" dirty="0">
                <a:latin typeface="メイリオ" panose="020B0604030504040204" pitchFamily="50" charset="-128"/>
                <a:ea typeface="メイリオ" panose="020B0604030504040204" pitchFamily="50" charset="-128"/>
              </a:rPr>
              <a:t> ※18:00</a:t>
            </a:r>
            <a:r>
              <a:rPr kumimoji="1" lang="ja-JP" altLang="en-US" sz="1000" b="1" dirty="0">
                <a:latin typeface="メイリオ" panose="020B0604030504040204" pitchFamily="50" charset="-128"/>
                <a:ea typeface="メイリオ" panose="020B0604030504040204" pitchFamily="50" charset="-128"/>
              </a:rPr>
              <a:t>以降の営業は各店判断とする。尚、終了時間は飲食ブースに準じる。</a:t>
            </a:r>
          </a:p>
        </p:txBody>
      </p:sp>
      <p:sp>
        <p:nvSpPr>
          <p:cNvPr id="17" name="テキスト ボックス 16">
            <a:extLst>
              <a:ext uri="{FF2B5EF4-FFF2-40B4-BE49-F238E27FC236}">
                <a16:creationId xmlns:a16="http://schemas.microsoft.com/office/drawing/2014/main" xmlns="" id="{1CEA9B64-57EA-9055-9996-A0341AB5252A}"/>
              </a:ext>
            </a:extLst>
          </p:cNvPr>
          <p:cNvSpPr txBox="1"/>
          <p:nvPr/>
        </p:nvSpPr>
        <p:spPr>
          <a:xfrm>
            <a:off x="1973954" y="4285964"/>
            <a:ext cx="4550605" cy="534762"/>
          </a:xfrm>
          <a:prstGeom prst="rect">
            <a:avLst/>
          </a:prstGeom>
          <a:noFill/>
        </p:spPr>
        <p:txBody>
          <a:bodyPr wrap="square" rtlCol="0">
            <a:spAutoFit/>
          </a:bodyPr>
          <a:lstStyle/>
          <a:p>
            <a:pPr>
              <a:lnSpc>
                <a:spcPct val="150000"/>
              </a:lnSpc>
            </a:pPr>
            <a:r>
              <a:rPr kumimoji="1" lang="ja-JP" altLang="en-US" sz="1000" b="1" dirty="0">
                <a:latin typeface="メイリオ" panose="020B0604030504040204" pitchFamily="50" charset="-128"/>
                <a:ea typeface="メイリオ" panose="020B0604030504040204" pitchFamily="50" charset="-128"/>
              </a:rPr>
              <a:t>池袋・サンシャインシティ</a:t>
            </a:r>
            <a:r>
              <a:rPr kumimoji="1" lang="en-US" altLang="ja-JP" sz="1000" b="1" dirty="0">
                <a:latin typeface="メイリオ" panose="020B0604030504040204" pitchFamily="50" charset="-128"/>
                <a:ea typeface="メイリオ" panose="020B0604030504040204" pitchFamily="50" charset="-128"/>
              </a:rPr>
              <a:t>4F</a:t>
            </a:r>
            <a:r>
              <a:rPr kumimoji="1" lang="ja-JP" altLang="en-US" sz="1000" b="1" dirty="0">
                <a:latin typeface="メイリオ" panose="020B0604030504040204" pitchFamily="50" charset="-128"/>
                <a:ea typeface="メイリオ" panose="020B0604030504040204" pitchFamily="50" charset="-128"/>
              </a:rPr>
              <a:t>　展示ホール</a:t>
            </a:r>
            <a:r>
              <a:rPr kumimoji="1" lang="en-US" altLang="ja-JP" sz="1000" b="1" dirty="0">
                <a:latin typeface="メイリオ" panose="020B0604030504040204" pitchFamily="50" charset="-128"/>
                <a:ea typeface="メイリオ" panose="020B0604030504040204" pitchFamily="50" charset="-128"/>
              </a:rPr>
              <a:t>A</a:t>
            </a:r>
            <a:r>
              <a:rPr kumimoji="1" lang="ja-JP" altLang="en-US" sz="1000" b="1" dirty="0">
                <a:latin typeface="メイリオ" panose="020B0604030504040204" pitchFamily="50" charset="-128"/>
                <a:ea typeface="メイリオ" panose="020B0604030504040204" pitchFamily="50" charset="-128"/>
              </a:rPr>
              <a:t>　屋内会場のみで開催します。</a:t>
            </a:r>
            <a:endParaRPr kumimoji="1" lang="en-US" altLang="ja-JP" sz="1000" b="1" dirty="0">
              <a:latin typeface="メイリオ" panose="020B0604030504040204" pitchFamily="50" charset="-128"/>
              <a:ea typeface="メイリオ" panose="020B0604030504040204" pitchFamily="50" charset="-128"/>
            </a:endParaRPr>
          </a:p>
          <a:p>
            <a:pPr>
              <a:lnSpc>
                <a:spcPct val="150000"/>
              </a:lnSpc>
            </a:pPr>
            <a:r>
              <a:rPr kumimoji="1" lang="ja-JP" altLang="en-US" sz="1000" b="1" dirty="0">
                <a:latin typeface="メイリオ" panose="020B0604030504040204" pitchFamily="50" charset="-128"/>
                <a:ea typeface="メイリオ" panose="020B0604030504040204" pitchFamily="50" charset="-128"/>
              </a:rPr>
              <a:t>出店スペース　</a:t>
            </a:r>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A-1</a:t>
            </a:r>
            <a:r>
              <a:rPr kumimoji="1" lang="ja-JP" altLang="en-US" sz="1000" b="1" dirty="0">
                <a:latin typeface="メイリオ" panose="020B0604030504040204" pitchFamily="50" charset="-128"/>
                <a:ea typeface="メイリオ" panose="020B0604030504040204" pitchFamily="50" charset="-128"/>
              </a:rPr>
              <a:t>・</a:t>
            </a:r>
            <a:r>
              <a:rPr kumimoji="1" lang="en-US" altLang="ja-JP" sz="1000" b="1" dirty="0">
                <a:latin typeface="メイリオ" panose="020B0604030504040204" pitchFamily="50" charset="-128"/>
                <a:ea typeface="メイリオ" panose="020B0604030504040204" pitchFamily="50" charset="-128"/>
              </a:rPr>
              <a:t>A-2</a:t>
            </a:r>
          </a:p>
        </p:txBody>
      </p:sp>
      <p:sp>
        <p:nvSpPr>
          <p:cNvPr id="23" name="テキスト ボックス 22">
            <a:extLst>
              <a:ext uri="{FF2B5EF4-FFF2-40B4-BE49-F238E27FC236}">
                <a16:creationId xmlns:a16="http://schemas.microsoft.com/office/drawing/2014/main" xmlns="" id="{B521D13F-D83E-E258-6246-D572D87A048B}"/>
              </a:ext>
            </a:extLst>
          </p:cNvPr>
          <p:cNvSpPr txBox="1"/>
          <p:nvPr/>
        </p:nvSpPr>
        <p:spPr>
          <a:xfrm>
            <a:off x="1973954" y="4994737"/>
            <a:ext cx="3775393" cy="369332"/>
          </a:xfrm>
          <a:prstGeom prst="rect">
            <a:avLst/>
          </a:prstGeom>
          <a:noFill/>
        </p:spPr>
        <p:txBody>
          <a:bodyPr wrap="none" rtlCol="0">
            <a:spAutoFit/>
          </a:bodyPr>
          <a:lstStyle/>
          <a:p>
            <a:r>
              <a:rPr kumimoji="1" lang="ja-JP" altLang="en-US" sz="1000" b="1" dirty="0">
                <a:latin typeface="メイリオ" panose="020B0604030504040204" pitchFamily="50" charset="-128"/>
                <a:ea typeface="メイリオ" panose="020B0604030504040204" pitchFamily="50" charset="-128"/>
              </a:rPr>
              <a:t>出店料として売上に対して「ロイヤリティ」をいただきます。</a:t>
            </a:r>
            <a:endParaRPr kumimoji="1" lang="en-US" altLang="ja-JP" sz="1000" b="1"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売上額に対し</a:t>
            </a:r>
            <a:r>
              <a:rPr kumimoji="1" lang="en-US" altLang="ja-JP" sz="800" dirty="0">
                <a:latin typeface="メイリオ" panose="020B0604030504040204" pitchFamily="50" charset="-128"/>
                <a:ea typeface="メイリオ" panose="020B0604030504040204" pitchFamily="50" charset="-128"/>
              </a:rPr>
              <a:t>17</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(100</a:t>
            </a:r>
            <a:r>
              <a:rPr kumimoji="1" lang="ja-JP" altLang="en-US" sz="800" dirty="0">
                <a:latin typeface="メイリオ" panose="020B0604030504040204" pitchFamily="50" charset="-128"/>
                <a:ea typeface="メイリオ" panose="020B0604030504040204" pitchFamily="50" charset="-128"/>
              </a:rPr>
              <a:t>万円を超える額からは</a:t>
            </a:r>
            <a:r>
              <a:rPr kumimoji="1" lang="en-US" altLang="ja-JP" sz="800" dirty="0">
                <a:latin typeface="メイリオ" panose="020B0604030504040204" pitchFamily="50" charset="-128"/>
                <a:ea typeface="メイリオ" panose="020B0604030504040204" pitchFamily="50" charset="-128"/>
              </a:rPr>
              <a:t>15</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a:t>
            </a:r>
          </a:p>
        </p:txBody>
      </p:sp>
      <p:cxnSp>
        <p:nvCxnSpPr>
          <p:cNvPr id="24" name="直線コネクタ 23">
            <a:extLst>
              <a:ext uri="{FF2B5EF4-FFF2-40B4-BE49-F238E27FC236}">
                <a16:creationId xmlns:a16="http://schemas.microsoft.com/office/drawing/2014/main" xmlns="" id="{D70DE4C7-1DBA-7A70-9102-969DFA8FC95A}"/>
              </a:ext>
            </a:extLst>
          </p:cNvPr>
          <p:cNvCxnSpPr>
            <a:cxnSpLocks/>
          </p:cNvCxnSpPr>
          <p:nvPr/>
        </p:nvCxnSpPr>
        <p:spPr>
          <a:xfrm>
            <a:off x="542641" y="2514192"/>
            <a:ext cx="5847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xmlns="" id="{948FDBE5-BF54-0793-37E2-BB5CEB7FD874}"/>
              </a:ext>
            </a:extLst>
          </p:cNvPr>
          <p:cNvCxnSpPr>
            <a:cxnSpLocks/>
          </p:cNvCxnSpPr>
          <p:nvPr/>
        </p:nvCxnSpPr>
        <p:spPr>
          <a:xfrm>
            <a:off x="542242" y="4214497"/>
            <a:ext cx="5847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xmlns="" id="{F2294498-F10E-4EC7-5CE8-585C367160E4}"/>
              </a:ext>
            </a:extLst>
          </p:cNvPr>
          <p:cNvCxnSpPr>
            <a:cxnSpLocks/>
          </p:cNvCxnSpPr>
          <p:nvPr/>
        </p:nvCxnSpPr>
        <p:spPr>
          <a:xfrm>
            <a:off x="542242" y="4942562"/>
            <a:ext cx="5847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xmlns="" id="{7FCE027B-105F-FB64-78C3-014783A20819}"/>
              </a:ext>
            </a:extLst>
          </p:cNvPr>
          <p:cNvCxnSpPr>
            <a:cxnSpLocks/>
          </p:cNvCxnSpPr>
          <p:nvPr/>
        </p:nvCxnSpPr>
        <p:spPr>
          <a:xfrm>
            <a:off x="520994" y="1516559"/>
            <a:ext cx="5847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xmlns="" id="{9CBBDE2D-3A39-6BD0-E416-CCDE59A6BAD3}"/>
              </a:ext>
            </a:extLst>
          </p:cNvPr>
          <p:cNvCxnSpPr>
            <a:cxnSpLocks/>
          </p:cNvCxnSpPr>
          <p:nvPr/>
        </p:nvCxnSpPr>
        <p:spPr>
          <a:xfrm>
            <a:off x="520994" y="798804"/>
            <a:ext cx="5847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xmlns="" id="{946A467B-AB74-DECF-61EC-0FFB7139360B}"/>
              </a:ext>
            </a:extLst>
          </p:cNvPr>
          <p:cNvSpPr txBox="1"/>
          <p:nvPr/>
        </p:nvSpPr>
        <p:spPr>
          <a:xfrm>
            <a:off x="1882140" y="5430977"/>
            <a:ext cx="4434227" cy="738664"/>
          </a:xfrm>
          <a:prstGeom prst="rect">
            <a:avLst/>
          </a:prstGeom>
          <a:noFill/>
        </p:spPr>
        <p:txBody>
          <a:bodyPr wrap="none" rtlCol="0">
            <a:spAutoFit/>
          </a:bodyPr>
          <a:lstStyle/>
          <a:p>
            <a:r>
              <a:rPr kumimoji="1" lang="ja-JP" altLang="en-US" sz="1000" b="1" dirty="0">
                <a:latin typeface="メイリオ" panose="020B0604030504040204" pitchFamily="50" charset="-128"/>
                <a:ea typeface="メイリオ" panose="020B0604030504040204" pitchFamily="50" charset="-128"/>
              </a:rPr>
              <a:t>キャッシュレス決済を全店で導入していただきます。</a:t>
            </a: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キャッシュレス決済の審査次第によっては、出店をお断りいたします。</a:t>
            </a:r>
            <a:endParaRPr kumimoji="1" lang="en-US" altLang="ja-JP" sz="8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キャッシュレス決済端末のリース料金（前年実績：</a:t>
            </a:r>
            <a:r>
              <a:rPr kumimoji="1" lang="en-US" altLang="ja-JP" sz="800" dirty="0">
                <a:latin typeface="メイリオ" panose="020B0604030504040204" pitchFamily="50" charset="-128"/>
                <a:ea typeface="メイリオ" panose="020B0604030504040204" pitchFamily="50" charset="-128"/>
              </a:rPr>
              <a:t>5,000</a:t>
            </a:r>
            <a:r>
              <a:rPr kumimoji="1" lang="ja-JP" altLang="en-US" sz="800" dirty="0">
                <a:latin typeface="メイリオ" panose="020B0604030504040204" pitchFamily="50" charset="-128"/>
                <a:ea typeface="メイリオ" panose="020B0604030504040204" pitchFamily="50" charset="-128"/>
              </a:rPr>
              <a:t>円</a:t>
            </a:r>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台）は</a:t>
            </a:r>
            <a:r>
              <a:rPr kumimoji="1" lang="ja-JP" altLang="en-US" sz="800">
                <a:latin typeface="メイリオ" panose="020B0604030504040204" pitchFamily="50" charset="-128"/>
                <a:ea typeface="メイリオ" panose="020B0604030504040204" pitchFamily="50" charset="-128"/>
              </a:rPr>
              <a:t>全額助成いたします</a:t>
            </a:r>
            <a:r>
              <a:rPr kumimoji="1" lang="ja-JP" altLang="en-US" sz="800"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キャッシュレス決済利用額に対してのシステム利用料（前年実績：</a:t>
            </a:r>
            <a:r>
              <a:rPr kumimoji="1" lang="en-US" altLang="ja-JP" sz="800" dirty="0">
                <a:latin typeface="メイリオ" panose="020B0604030504040204" pitchFamily="50" charset="-128"/>
                <a:ea typeface="メイリオ" panose="020B0604030504040204" pitchFamily="50" charset="-128"/>
              </a:rPr>
              <a:t>4</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消費税）は出店者</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様にご負担いただきます。</a:t>
            </a:r>
          </a:p>
        </p:txBody>
      </p:sp>
      <p:sp>
        <p:nvSpPr>
          <p:cNvPr id="40" name="テキスト ボックス 39">
            <a:extLst>
              <a:ext uri="{FF2B5EF4-FFF2-40B4-BE49-F238E27FC236}">
                <a16:creationId xmlns:a16="http://schemas.microsoft.com/office/drawing/2014/main" xmlns="" id="{BFF4EA5C-CF75-20A0-1E5D-92C1EA5159AC}"/>
              </a:ext>
            </a:extLst>
          </p:cNvPr>
          <p:cNvSpPr txBox="1"/>
          <p:nvPr/>
        </p:nvSpPr>
        <p:spPr>
          <a:xfrm>
            <a:off x="727486" y="1965567"/>
            <a:ext cx="643125" cy="276999"/>
          </a:xfrm>
          <a:prstGeom prst="rect">
            <a:avLst/>
          </a:prstGeom>
          <a:noFill/>
        </p:spPr>
        <p:txBody>
          <a:bodyPr wrap="none" rtlCol="0">
            <a:spAutoFit/>
          </a:bodyPr>
          <a:lstStyle/>
          <a:p>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会期</a:t>
            </a:r>
          </a:p>
        </p:txBody>
      </p:sp>
      <p:sp>
        <p:nvSpPr>
          <p:cNvPr id="41" name="テキスト ボックス 40">
            <a:extLst>
              <a:ext uri="{FF2B5EF4-FFF2-40B4-BE49-F238E27FC236}">
                <a16:creationId xmlns:a16="http://schemas.microsoft.com/office/drawing/2014/main" xmlns="" id="{C25A280F-DBCB-48C3-ACED-DD04DDEF797F}"/>
              </a:ext>
            </a:extLst>
          </p:cNvPr>
          <p:cNvSpPr txBox="1"/>
          <p:nvPr/>
        </p:nvSpPr>
        <p:spPr>
          <a:xfrm>
            <a:off x="714830" y="3284782"/>
            <a:ext cx="950901" cy="276999"/>
          </a:xfrm>
          <a:prstGeom prst="rect">
            <a:avLst/>
          </a:prstGeom>
          <a:noFill/>
        </p:spPr>
        <p:txBody>
          <a:bodyPr wrap="none" rtlCol="0">
            <a:spAutoFit/>
          </a:bodyPr>
          <a:lstStyle/>
          <a:p>
            <a:r>
              <a:rPr kumimoji="1" lang="en-US" altLang="ja-JP" sz="1200" dirty="0">
                <a:latin typeface="メイリオ" panose="020B0604030504040204" pitchFamily="50" charset="-128"/>
                <a:ea typeface="メイリオ" panose="020B0604030504040204" pitchFamily="50" charset="-128"/>
              </a:rPr>
              <a:t>2.</a:t>
            </a:r>
            <a:r>
              <a:rPr kumimoji="1" lang="ja-JP" altLang="en-US" sz="1200" dirty="0">
                <a:latin typeface="メイリオ" panose="020B0604030504040204" pitchFamily="50" charset="-128"/>
                <a:ea typeface="メイリオ" panose="020B0604030504040204" pitchFamily="50" charset="-128"/>
              </a:rPr>
              <a:t>営業時間</a:t>
            </a:r>
          </a:p>
        </p:txBody>
      </p:sp>
      <p:sp>
        <p:nvSpPr>
          <p:cNvPr id="42" name="テキスト ボックス 41">
            <a:extLst>
              <a:ext uri="{FF2B5EF4-FFF2-40B4-BE49-F238E27FC236}">
                <a16:creationId xmlns:a16="http://schemas.microsoft.com/office/drawing/2014/main" xmlns="" id="{ABA7EEAF-43DA-9E68-3B3A-A5F3F58A2D53}"/>
              </a:ext>
            </a:extLst>
          </p:cNvPr>
          <p:cNvSpPr txBox="1"/>
          <p:nvPr/>
        </p:nvSpPr>
        <p:spPr>
          <a:xfrm>
            <a:off x="714830" y="4415649"/>
            <a:ext cx="643125" cy="276999"/>
          </a:xfrm>
          <a:prstGeom prst="rect">
            <a:avLst/>
          </a:prstGeom>
          <a:noFill/>
        </p:spPr>
        <p:txBody>
          <a:bodyPr wrap="none" rtlCol="0">
            <a:spAutoFit/>
          </a:bodyPr>
          <a:lstStyle/>
          <a:p>
            <a:r>
              <a:rPr kumimoji="1" lang="en-US" altLang="ja-JP" sz="1200">
                <a:latin typeface="メイリオ" panose="020B0604030504040204" pitchFamily="50" charset="-128"/>
                <a:ea typeface="メイリオ" panose="020B0604030504040204" pitchFamily="50" charset="-128"/>
              </a:rPr>
              <a:t>3.</a:t>
            </a:r>
            <a:r>
              <a:rPr kumimoji="1" lang="ja-JP" altLang="en-US" sz="1200">
                <a:latin typeface="メイリオ" panose="020B0604030504040204" pitchFamily="50" charset="-128"/>
                <a:ea typeface="メイリオ" panose="020B0604030504040204" pitchFamily="50" charset="-128"/>
              </a:rPr>
              <a:t>会場</a:t>
            </a:r>
          </a:p>
        </p:txBody>
      </p:sp>
      <p:sp>
        <p:nvSpPr>
          <p:cNvPr id="43" name="テキスト ボックス 42">
            <a:extLst>
              <a:ext uri="{FF2B5EF4-FFF2-40B4-BE49-F238E27FC236}">
                <a16:creationId xmlns:a16="http://schemas.microsoft.com/office/drawing/2014/main" xmlns="" id="{4F02FC3E-B7E9-DF3B-4C7A-B1E0A47C9F30}"/>
              </a:ext>
            </a:extLst>
          </p:cNvPr>
          <p:cNvSpPr txBox="1"/>
          <p:nvPr/>
        </p:nvSpPr>
        <p:spPr>
          <a:xfrm>
            <a:off x="727486" y="5436948"/>
            <a:ext cx="950901" cy="276999"/>
          </a:xfrm>
          <a:prstGeom prst="rect">
            <a:avLst/>
          </a:prstGeom>
          <a:noFill/>
        </p:spPr>
        <p:txBody>
          <a:bodyPr wrap="none" rtlCol="0">
            <a:spAutoFit/>
          </a:bodyPr>
          <a:lstStyle/>
          <a:p>
            <a:r>
              <a:rPr kumimoji="1" lang="en-US" altLang="ja-JP" sz="1200">
                <a:latin typeface="メイリオ" panose="020B0604030504040204" pitchFamily="50" charset="-128"/>
                <a:ea typeface="メイリオ" panose="020B0604030504040204" pitchFamily="50" charset="-128"/>
              </a:rPr>
              <a:t>4.</a:t>
            </a:r>
            <a:r>
              <a:rPr kumimoji="1" lang="ja-JP" altLang="en-US" sz="1200">
                <a:latin typeface="メイリオ" panose="020B0604030504040204" pitchFamily="50" charset="-128"/>
                <a:ea typeface="メイリオ" panose="020B0604030504040204" pitchFamily="50" charset="-128"/>
              </a:rPr>
              <a:t>出店料等</a:t>
            </a:r>
          </a:p>
        </p:txBody>
      </p:sp>
      <p:cxnSp>
        <p:nvCxnSpPr>
          <p:cNvPr id="44" name="直線コネクタ 43">
            <a:extLst>
              <a:ext uri="{FF2B5EF4-FFF2-40B4-BE49-F238E27FC236}">
                <a16:creationId xmlns:a16="http://schemas.microsoft.com/office/drawing/2014/main" xmlns="" id="{7C981572-1F7B-FC32-6B0E-FCB6F1E2E647}"/>
              </a:ext>
            </a:extLst>
          </p:cNvPr>
          <p:cNvCxnSpPr>
            <a:cxnSpLocks/>
          </p:cNvCxnSpPr>
          <p:nvPr/>
        </p:nvCxnSpPr>
        <p:spPr>
          <a:xfrm>
            <a:off x="542242" y="6181931"/>
            <a:ext cx="5847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xmlns="" id="{E90A1130-628F-A592-53CA-22A44BC8E0B7}"/>
              </a:ext>
            </a:extLst>
          </p:cNvPr>
          <p:cNvSpPr txBox="1"/>
          <p:nvPr/>
        </p:nvSpPr>
        <p:spPr>
          <a:xfrm>
            <a:off x="721127" y="6592057"/>
            <a:ext cx="797013" cy="276999"/>
          </a:xfrm>
          <a:prstGeom prst="rect">
            <a:avLst/>
          </a:prstGeom>
          <a:noFill/>
        </p:spPr>
        <p:txBody>
          <a:bodyPr wrap="none" lIns="91440" tIns="45720" rIns="91440" bIns="45720" rtlCol="0" anchor="t">
            <a:spAutoFit/>
          </a:bodyPr>
          <a:lstStyle/>
          <a:p>
            <a:r>
              <a:rPr kumimoji="1" lang="en-US" altLang="ja-JP" sz="1200" dirty="0">
                <a:latin typeface="メイリオ"/>
                <a:ea typeface="メイリオ"/>
              </a:rPr>
              <a:t>5.</a:t>
            </a:r>
            <a:r>
              <a:rPr kumimoji="1" lang="ja-JP" altLang="en-US" sz="1200" dirty="0">
                <a:latin typeface="メイリオ"/>
                <a:ea typeface="メイリオ"/>
              </a:rPr>
              <a:t>その他</a:t>
            </a:r>
          </a:p>
        </p:txBody>
      </p:sp>
      <p:sp>
        <p:nvSpPr>
          <p:cNvPr id="10" name="テキスト ボックス 9">
            <a:extLst>
              <a:ext uri="{FF2B5EF4-FFF2-40B4-BE49-F238E27FC236}">
                <a16:creationId xmlns:a16="http://schemas.microsoft.com/office/drawing/2014/main" xmlns="" id="{03CE6CA9-4BB1-52E2-36DA-DF1323FEEB22}"/>
              </a:ext>
            </a:extLst>
          </p:cNvPr>
          <p:cNvSpPr txBox="1"/>
          <p:nvPr/>
        </p:nvSpPr>
        <p:spPr>
          <a:xfrm>
            <a:off x="1852953" y="6289626"/>
            <a:ext cx="4792606" cy="3154710"/>
          </a:xfrm>
          <a:prstGeom prst="rect">
            <a:avLst/>
          </a:prstGeom>
          <a:solidFill>
            <a:schemeClr val="bg1"/>
          </a:solidFill>
        </p:spPr>
        <p:txBody>
          <a:bodyPr wrap="square" lIns="91440" tIns="45720" rIns="91440" bIns="45720" rtlCol="0" anchor="t">
            <a:spAutoFit/>
          </a:bodyPr>
          <a:lstStyle/>
          <a:p>
            <a:r>
              <a:rPr lang="ja-JP" altLang="en-US" sz="900" dirty="0">
                <a:latin typeface="Meiryo"/>
                <a:ea typeface="Meiryo"/>
              </a:rPr>
              <a:t>今後も持続可能なイベント開催を目指していく中で、出店者支援（助成・補助等）はこれまでより縮小しますが、可能な限り継続する予定です。</a:t>
            </a:r>
            <a:r>
              <a:rPr lang="en-US" altLang="ja-JP" sz="900" dirty="0">
                <a:latin typeface="Meiryo"/>
                <a:ea typeface="Meiryo"/>
              </a:rPr>
              <a:t>(</a:t>
            </a:r>
            <a:r>
              <a:rPr lang="ja-JP" altLang="en-US" sz="900" dirty="0">
                <a:latin typeface="Meiryo"/>
                <a:ea typeface="Meiryo"/>
              </a:rPr>
              <a:t>一社</a:t>
            </a:r>
            <a:r>
              <a:rPr lang="en-US" altLang="ja-JP" sz="900" dirty="0">
                <a:latin typeface="Meiryo"/>
                <a:ea typeface="Meiryo"/>
              </a:rPr>
              <a:t>)</a:t>
            </a:r>
            <a:r>
              <a:rPr lang="ja-JP" altLang="en-US" sz="900" dirty="0">
                <a:latin typeface="Meiryo"/>
                <a:ea typeface="Meiryo"/>
              </a:rPr>
              <a:t>北海道商工会議所連合会から、道内中小事業者に首都圏でのテスト・マーケティング機会確保および首都圏顧客獲得によるオンライン販売への誘導機会確保、本イベントを通じた百貨店への</a:t>
            </a:r>
            <a:r>
              <a:rPr lang="en-US" altLang="ja-JP" sz="900" dirty="0">
                <a:latin typeface="Meiryo"/>
                <a:ea typeface="Meiryo"/>
              </a:rPr>
              <a:t>PR</a:t>
            </a:r>
            <a:r>
              <a:rPr lang="ja-JP" altLang="en-US" sz="900" dirty="0">
                <a:latin typeface="Meiryo"/>
                <a:ea typeface="Meiryo"/>
              </a:rPr>
              <a:t>機会等、イベント継続への協力を要請し、今後は㈱サンシャインシティが本イベントを主催する運びとなりました。出店者の皆様におかれましては、ご理解を賜りますようよろしくお願い申し上げます。</a:t>
            </a:r>
            <a:endParaRPr lang="en-US" altLang="ja-JP" sz="900" dirty="0">
              <a:latin typeface="Meiryo"/>
              <a:ea typeface="Meiryo"/>
            </a:endParaRPr>
          </a:p>
          <a:p>
            <a:endParaRPr lang="en-US" altLang="ja-JP" sz="900" dirty="0">
              <a:latin typeface="Meiryo"/>
              <a:ea typeface="Meiryo"/>
            </a:endParaRPr>
          </a:p>
          <a:p>
            <a:r>
              <a:rPr lang="ja-JP" altLang="en-US" sz="900" dirty="0">
                <a:latin typeface="Meiryo"/>
                <a:ea typeface="Meiryo"/>
              </a:rPr>
              <a:t>全店対象</a:t>
            </a:r>
            <a:endParaRPr lang="en-US" altLang="ja-JP" sz="900" dirty="0">
              <a:latin typeface="Meiryo"/>
              <a:ea typeface="Meiryo"/>
            </a:endParaRPr>
          </a:p>
          <a:p>
            <a:r>
              <a:rPr lang="ja-JP" altLang="en-US" sz="900" dirty="0">
                <a:latin typeface="Meiryo"/>
                <a:ea typeface="Meiryo"/>
              </a:rPr>
              <a:t>出店者</a:t>
            </a:r>
            <a:r>
              <a:rPr lang="en-US" altLang="ja-JP" sz="900" dirty="0">
                <a:latin typeface="Meiryo"/>
                <a:ea typeface="Meiryo"/>
              </a:rPr>
              <a:t>1</a:t>
            </a:r>
            <a:r>
              <a:rPr lang="ja-JP" altLang="en-US" sz="900" dirty="0">
                <a:latin typeface="Meiryo"/>
                <a:ea typeface="Meiryo"/>
              </a:rPr>
              <a:t>社あたり</a:t>
            </a:r>
            <a:r>
              <a:rPr lang="en-US" altLang="ja-JP" sz="900" dirty="0">
                <a:latin typeface="Meiryo"/>
                <a:ea typeface="Meiryo"/>
              </a:rPr>
              <a:t>1</a:t>
            </a:r>
            <a:r>
              <a:rPr lang="ja-JP" altLang="en-US" sz="900" dirty="0">
                <a:latin typeface="Meiryo"/>
                <a:ea typeface="Meiryo"/>
              </a:rPr>
              <a:t>名様分の宿泊費</a:t>
            </a:r>
            <a:r>
              <a:rPr lang="en-US" altLang="ja-JP" sz="900" dirty="0">
                <a:latin typeface="Meiryo"/>
                <a:ea typeface="Meiryo"/>
              </a:rPr>
              <a:t>1/2</a:t>
            </a:r>
            <a:r>
              <a:rPr lang="ja-JP" altLang="en-US" sz="900" dirty="0">
                <a:latin typeface="Meiryo"/>
                <a:ea typeface="Meiryo"/>
              </a:rPr>
              <a:t>補助を予定しております。</a:t>
            </a:r>
            <a:endParaRPr lang="en-US" altLang="ja-JP" sz="900" dirty="0">
              <a:latin typeface="Meiryo"/>
              <a:ea typeface="Meiryo"/>
            </a:endParaRPr>
          </a:p>
          <a:p>
            <a:r>
              <a:rPr lang="en-US" altLang="ja-JP" sz="900" dirty="0">
                <a:latin typeface="Meiryo"/>
                <a:ea typeface="Meiryo"/>
              </a:rPr>
              <a:t>※</a:t>
            </a:r>
            <a:r>
              <a:rPr lang="ja-JP" altLang="en-US" sz="900" dirty="0">
                <a:latin typeface="Meiryo"/>
                <a:ea typeface="Meiryo"/>
              </a:rPr>
              <a:t>限定</a:t>
            </a:r>
            <a:r>
              <a:rPr lang="en-US" altLang="ja-JP" sz="900" dirty="0">
                <a:latin typeface="Meiryo"/>
                <a:ea typeface="Meiryo"/>
              </a:rPr>
              <a:t>50</a:t>
            </a:r>
            <a:r>
              <a:rPr lang="ja-JP" altLang="en-US" sz="900" dirty="0">
                <a:latin typeface="Meiryo"/>
                <a:ea typeface="Meiryo"/>
              </a:rPr>
              <a:t>室とし、限定数に到達した場合、補助も含め受付を締切らせていただきます。</a:t>
            </a:r>
            <a:endParaRPr lang="en-US" altLang="ja-JP" sz="900" dirty="0">
              <a:latin typeface="Meiryo"/>
              <a:ea typeface="Meiryo"/>
            </a:endParaRPr>
          </a:p>
          <a:p>
            <a:r>
              <a:rPr lang="en-US" altLang="ja-JP" sz="900" dirty="0">
                <a:latin typeface="Meiryo"/>
                <a:ea typeface="Meiryo"/>
              </a:rPr>
              <a:t>※</a:t>
            </a:r>
            <a:r>
              <a:rPr lang="ja-JP" altLang="en-US" sz="900" dirty="0">
                <a:latin typeface="Meiryo"/>
                <a:ea typeface="Meiryo"/>
              </a:rPr>
              <a:t>交通費は補助対象となりません、ご了承ください。</a:t>
            </a:r>
            <a:endParaRPr lang="en-US" altLang="ja-JP" sz="900" dirty="0">
              <a:latin typeface="Meiryo"/>
              <a:ea typeface="Meiryo"/>
            </a:endParaRPr>
          </a:p>
          <a:p>
            <a:r>
              <a:rPr lang="en-US" altLang="ja-JP" sz="900" dirty="0">
                <a:latin typeface="Meiryo"/>
                <a:ea typeface="Meiryo"/>
              </a:rPr>
              <a:t>※</a:t>
            </a:r>
            <a:r>
              <a:rPr lang="ja-JP" altLang="en-US" sz="900" dirty="0">
                <a:latin typeface="Meiryo"/>
                <a:ea typeface="Meiryo"/>
              </a:rPr>
              <a:t>補助対象の宿泊施設は「サンシャインプリンスホテル」のみ、㈱日本旅行北海道を通しての申し込みのみです。（ご注意ください）</a:t>
            </a:r>
            <a:endParaRPr lang="en-US" altLang="ja-JP" sz="900" dirty="0">
              <a:latin typeface="Meiryo"/>
              <a:ea typeface="Meiryo"/>
            </a:endParaRPr>
          </a:p>
          <a:p>
            <a:endParaRPr lang="en-US" altLang="ja-JP" sz="900" dirty="0">
              <a:latin typeface="Meiryo"/>
              <a:ea typeface="Meiryo"/>
            </a:endParaRPr>
          </a:p>
          <a:p>
            <a:r>
              <a:rPr lang="ja-JP" altLang="en-US" sz="900" dirty="0">
                <a:latin typeface="Meiryo"/>
                <a:ea typeface="Meiryo"/>
              </a:rPr>
              <a:t>飲食ブース対象</a:t>
            </a:r>
            <a:endParaRPr lang="en-US" altLang="ja-JP" sz="900" dirty="0">
              <a:latin typeface="Meiryo"/>
              <a:ea typeface="Meiryo"/>
            </a:endParaRPr>
          </a:p>
          <a:p>
            <a:r>
              <a:rPr lang="ja-JP" altLang="en-US" sz="900" dirty="0">
                <a:latin typeface="Meiryo"/>
                <a:ea typeface="Meiryo"/>
              </a:rPr>
              <a:t>電気増設工事費について、</a:t>
            </a:r>
            <a:r>
              <a:rPr lang="en-US" altLang="ja-JP" sz="900" dirty="0">
                <a:latin typeface="Meiryo"/>
                <a:ea typeface="Meiryo"/>
              </a:rPr>
              <a:t>1</a:t>
            </a:r>
            <a:r>
              <a:rPr lang="ja-JP" altLang="en-US" sz="900" dirty="0">
                <a:latin typeface="Meiryo"/>
                <a:ea typeface="Meiryo"/>
              </a:rPr>
              <a:t>社あたり</a:t>
            </a:r>
            <a:r>
              <a:rPr lang="en-US" altLang="ja-JP" sz="900" dirty="0">
                <a:latin typeface="Meiryo"/>
                <a:ea typeface="Meiryo"/>
              </a:rPr>
              <a:t>30,000</a:t>
            </a:r>
            <a:r>
              <a:rPr lang="ja-JP" altLang="en-US" sz="900" dirty="0">
                <a:latin typeface="Meiryo"/>
                <a:ea typeface="Meiryo"/>
              </a:rPr>
              <a:t>円を上限に補助を予定しております。</a:t>
            </a:r>
            <a:endParaRPr lang="en-US" altLang="ja-JP" sz="900" dirty="0">
              <a:latin typeface="Meiryo"/>
              <a:ea typeface="Meiryo"/>
            </a:endParaRPr>
          </a:p>
          <a:p>
            <a:endParaRPr lang="en-US" altLang="ja-JP" sz="900" dirty="0">
              <a:latin typeface="Meiryo"/>
              <a:ea typeface="Meiryo"/>
            </a:endParaRPr>
          </a:p>
          <a:p>
            <a:r>
              <a:rPr lang="ja-JP" altLang="en-US" sz="900" dirty="0">
                <a:latin typeface="Meiryo"/>
                <a:ea typeface="Meiryo"/>
              </a:rPr>
              <a:t>物販ブース対象</a:t>
            </a:r>
            <a:endParaRPr lang="en-US" altLang="ja-JP" sz="900" dirty="0">
              <a:latin typeface="Meiryo"/>
              <a:ea typeface="Meiryo"/>
            </a:endParaRPr>
          </a:p>
          <a:p>
            <a:r>
              <a:rPr lang="ja-JP" altLang="en-US" sz="900" dirty="0">
                <a:latin typeface="Meiryo"/>
                <a:ea typeface="Meiryo"/>
              </a:rPr>
              <a:t>㈱</a:t>
            </a:r>
            <a:r>
              <a:rPr lang="en-US" altLang="ja-JP" sz="900" dirty="0">
                <a:latin typeface="Meiryo"/>
                <a:ea typeface="Meiryo"/>
              </a:rPr>
              <a:t>KODEKA</a:t>
            </a:r>
            <a:r>
              <a:rPr lang="ja-JP" altLang="en-US" sz="900" dirty="0">
                <a:latin typeface="Meiryo"/>
                <a:ea typeface="Meiryo"/>
              </a:rPr>
              <a:t>の実演販売士を、</a:t>
            </a:r>
            <a:r>
              <a:rPr lang="en-US" altLang="ja-JP" sz="900" dirty="0">
                <a:latin typeface="Meiryo"/>
                <a:ea typeface="Meiryo"/>
              </a:rPr>
              <a:t>1</a:t>
            </a:r>
            <a:r>
              <a:rPr lang="ja-JP" altLang="en-US" sz="900" dirty="0">
                <a:latin typeface="Meiryo"/>
                <a:ea typeface="Meiryo"/>
              </a:rPr>
              <a:t>社</a:t>
            </a:r>
            <a:r>
              <a:rPr lang="en-US" altLang="ja-JP" sz="900" dirty="0">
                <a:latin typeface="Meiryo"/>
                <a:ea typeface="Meiryo"/>
              </a:rPr>
              <a:t>1</a:t>
            </a:r>
            <a:r>
              <a:rPr lang="ja-JP" altLang="en-US" sz="900" dirty="0">
                <a:latin typeface="Meiryo"/>
                <a:ea typeface="Meiryo"/>
              </a:rPr>
              <a:t>日</a:t>
            </a:r>
            <a:r>
              <a:rPr lang="en-US" altLang="ja-JP" sz="900" dirty="0">
                <a:latin typeface="Meiryo"/>
                <a:ea typeface="Meiryo"/>
              </a:rPr>
              <a:t>30,000</a:t>
            </a:r>
            <a:r>
              <a:rPr lang="ja-JP" altLang="en-US" sz="900" dirty="0">
                <a:latin typeface="Meiryo"/>
                <a:ea typeface="Meiryo"/>
              </a:rPr>
              <a:t>円で斡旋いたします。</a:t>
            </a:r>
            <a:endParaRPr lang="en-US" altLang="ja-JP" sz="900" dirty="0">
              <a:latin typeface="Meiryo"/>
              <a:ea typeface="Meiryo"/>
            </a:endParaRPr>
          </a:p>
          <a:p>
            <a:r>
              <a:rPr lang="en-US" altLang="ja-JP" sz="900" dirty="0">
                <a:latin typeface="Meiryo"/>
                <a:ea typeface="Meiryo"/>
              </a:rPr>
              <a:t>※</a:t>
            </a:r>
            <a:r>
              <a:rPr lang="ja-JP" altLang="en-US" sz="900" dirty="0">
                <a:latin typeface="Meiryo"/>
                <a:ea typeface="Meiryo"/>
              </a:rPr>
              <a:t>差額は事務局による補助。</a:t>
            </a:r>
            <a:endParaRPr lang="en-US" altLang="ja-JP" sz="900" dirty="0">
              <a:latin typeface="Meiryo"/>
              <a:ea typeface="Meiryo"/>
            </a:endParaRPr>
          </a:p>
          <a:p>
            <a:r>
              <a:rPr lang="en-US" altLang="ja-JP" sz="900" dirty="0">
                <a:latin typeface="Meiryo"/>
                <a:ea typeface="Meiryo"/>
              </a:rPr>
              <a:t>※1</a:t>
            </a:r>
            <a:r>
              <a:rPr lang="ja-JP" altLang="en-US" sz="900" dirty="0">
                <a:latin typeface="Meiryo"/>
                <a:ea typeface="Meiryo"/>
              </a:rPr>
              <a:t>社</a:t>
            </a:r>
            <a:r>
              <a:rPr lang="en-US" altLang="ja-JP" sz="900" dirty="0">
                <a:latin typeface="Meiryo"/>
                <a:ea typeface="Meiryo"/>
              </a:rPr>
              <a:t>1</a:t>
            </a:r>
            <a:r>
              <a:rPr lang="ja-JP" altLang="en-US" sz="900" dirty="0">
                <a:latin typeface="Meiryo"/>
                <a:ea typeface="Meiryo"/>
              </a:rPr>
              <a:t>日限り、上限</a:t>
            </a:r>
            <a:r>
              <a:rPr lang="en-US" altLang="ja-JP" sz="900" dirty="0">
                <a:latin typeface="Meiryo"/>
                <a:ea typeface="Meiryo"/>
              </a:rPr>
              <a:t>10</a:t>
            </a:r>
            <a:r>
              <a:rPr lang="ja-JP" altLang="en-US" sz="900" dirty="0">
                <a:latin typeface="Meiryo"/>
                <a:ea typeface="Meiryo"/>
              </a:rPr>
              <a:t>社の予定</a:t>
            </a:r>
            <a:r>
              <a:rPr lang="ja-JP" altLang="en-US" sz="1000" dirty="0">
                <a:latin typeface="Meiryo"/>
                <a:ea typeface="Meiryo"/>
              </a:rPr>
              <a:t>。</a:t>
            </a:r>
            <a:endParaRPr lang="en-US" altLang="ja-JP" sz="900" dirty="0">
              <a:latin typeface="Meiryo"/>
              <a:ea typeface="Meiryo"/>
            </a:endParaRPr>
          </a:p>
        </p:txBody>
      </p:sp>
    </p:spTree>
    <p:extLst>
      <p:ext uri="{BB962C8B-B14F-4D97-AF65-F5344CB8AC3E}">
        <p14:creationId xmlns:p14="http://schemas.microsoft.com/office/powerpoint/2010/main" val="296416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9">
            <a:extLst>
              <a:ext uri="{FF2B5EF4-FFF2-40B4-BE49-F238E27FC236}">
                <a16:creationId xmlns:a16="http://schemas.microsoft.com/office/drawing/2014/main" xmlns="" id="{6E8DA170-2D68-8832-F73E-3BE155E1E27B}"/>
              </a:ext>
            </a:extLst>
          </p:cNvPr>
          <p:cNvSpPr txBox="1">
            <a:spLocks noChangeArrowheads="1"/>
          </p:cNvSpPr>
          <p:nvPr/>
        </p:nvSpPr>
        <p:spPr bwMode="auto">
          <a:xfrm>
            <a:off x="601373" y="6684222"/>
            <a:ext cx="5669281" cy="13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ja-JP" altLang="en-US" sz="1100">
                <a:latin typeface="メイリオ" panose="020B0604030504040204" pitchFamily="50" charset="-128"/>
                <a:ea typeface="メイリオ" panose="020B0604030504040204" pitchFamily="50" charset="-128"/>
              </a:rPr>
              <a:t>　「北海道まるごとフェア </a:t>
            </a:r>
            <a:r>
              <a:rPr lang="en-US" altLang="ja-JP" sz="1100">
                <a:latin typeface="メイリオ" panose="020B0604030504040204" pitchFamily="50" charset="-128"/>
                <a:ea typeface="メイリオ" panose="020B0604030504040204" pitchFamily="50" charset="-128"/>
              </a:rPr>
              <a:t>in </a:t>
            </a:r>
            <a:r>
              <a:rPr lang="ja-JP" altLang="en-US" sz="1100">
                <a:latin typeface="メイリオ" panose="020B0604030504040204" pitchFamily="50" charset="-128"/>
                <a:ea typeface="メイリオ" panose="020B0604030504040204" pitchFamily="50" charset="-128"/>
              </a:rPr>
              <a:t>サンシャインシティ」では、飲食ブースと物販ブースの</a:t>
            </a:r>
            <a:endParaRPr lang="en-US" altLang="ja-JP" sz="1100">
              <a:latin typeface="メイリオ" panose="020B0604030504040204" pitchFamily="50" charset="-128"/>
              <a:ea typeface="メイリオ" panose="020B0604030504040204" pitchFamily="50" charset="-128"/>
            </a:endParaRPr>
          </a:p>
          <a:p>
            <a:pPr eaLnBrk="1" hangingPunct="1">
              <a:lnSpc>
                <a:spcPts val="1600"/>
              </a:lnSpc>
            </a:pPr>
            <a:r>
              <a:rPr lang="ja-JP" altLang="en-US" sz="1100">
                <a:latin typeface="メイリオ" panose="020B0604030504040204" pitchFamily="50" charset="-128"/>
                <a:ea typeface="メイリオ" panose="020B0604030504040204" pitchFamily="50" charset="-128"/>
              </a:rPr>
              <a:t>２種類のブースで会場を構成しています。飲食ブースでは、ラーメンやジンギスカン、スープカレーなど、北海道ならではのメニューをご提供すると共に、物販ブースでは北海道各地の名産品や特産品などを販売していただきます。北海道ならではの食や名産品等を一同に集め、お楽しみいただくことで、北海道の魅力を積極的にアピールし、北海道ブランドの向上を図り、さらなる北海道の食産業振興及び観光振興に繋げて参ります。</a:t>
            </a:r>
            <a:endParaRPr lang="en-US" altLang="ja-JP" sz="1100">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xmlns="" id="{EB163456-5BDD-CBE6-2757-D4E7F0E44091}"/>
              </a:ext>
            </a:extLst>
          </p:cNvPr>
          <p:cNvSpPr/>
          <p:nvPr/>
        </p:nvSpPr>
        <p:spPr>
          <a:xfrm>
            <a:off x="611199" y="6321321"/>
            <a:ext cx="5677990" cy="3135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xmlns="" id="{30D0B011-875C-E16E-23B1-3DF22C0AD4ED}"/>
              </a:ext>
            </a:extLst>
          </p:cNvPr>
          <p:cNvSpPr/>
          <p:nvPr/>
        </p:nvSpPr>
        <p:spPr>
          <a:xfrm>
            <a:off x="550544" y="1006768"/>
            <a:ext cx="1036320" cy="2525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xmlns="" id="{E36BACF1-19A1-D8EE-7916-4E1C51976C47}"/>
              </a:ext>
            </a:extLst>
          </p:cNvPr>
          <p:cNvSpPr>
            <a:spLocks noGrp="1"/>
          </p:cNvSpPr>
          <p:nvPr>
            <p:ph type="sldNum" sz="quarter" idx="12"/>
          </p:nvPr>
        </p:nvSpPr>
        <p:spPr/>
        <p:txBody>
          <a:bodyPr/>
          <a:lstStyle/>
          <a:p>
            <a:fld id="{6B602FC4-DEC8-4D6F-8C46-7B8874FEDBEB}" type="slidenum">
              <a:rPr kumimoji="1" lang="ja-JP" altLang="en-US" smtClean="0"/>
              <a:pPr/>
              <a:t>2</a:t>
            </a:fld>
            <a:endParaRPr kumimoji="1" lang="ja-JP" altLang="en-US"/>
          </a:p>
        </p:txBody>
      </p:sp>
      <p:sp>
        <p:nvSpPr>
          <p:cNvPr id="3" name="テキスト ボックス 2">
            <a:extLst>
              <a:ext uri="{FF2B5EF4-FFF2-40B4-BE49-F238E27FC236}">
                <a16:creationId xmlns:a16="http://schemas.microsoft.com/office/drawing/2014/main" xmlns="" id="{E1D3FCB0-B73B-B70F-C96A-51A88BE36F19}"/>
              </a:ext>
            </a:extLst>
          </p:cNvPr>
          <p:cNvSpPr txBox="1"/>
          <p:nvPr/>
        </p:nvSpPr>
        <p:spPr>
          <a:xfrm>
            <a:off x="620214" y="1023835"/>
            <a:ext cx="886781" cy="261610"/>
          </a:xfrm>
          <a:prstGeom prst="rect">
            <a:avLst/>
          </a:prstGeom>
          <a:noFill/>
        </p:spPr>
        <p:txBody>
          <a:bodyPr wrap="none" rtlCol="0">
            <a:spAutoFit/>
          </a:bodyPr>
          <a:lstStyle/>
          <a:p>
            <a:r>
              <a:rPr kumimoji="1" lang="en-US" altLang="ja-JP" sz="1100" b="1">
                <a:solidFill>
                  <a:schemeClr val="bg1"/>
                </a:solidFill>
                <a:latin typeface="メイリオ" panose="020B0604030504040204" pitchFamily="50" charset="-128"/>
                <a:ea typeface="メイリオ" panose="020B0604030504040204" pitchFamily="50" charset="-128"/>
              </a:rPr>
              <a:t>1.</a:t>
            </a:r>
            <a:r>
              <a:rPr kumimoji="1" lang="ja-JP" altLang="en-US" sz="1100" b="1">
                <a:solidFill>
                  <a:schemeClr val="bg1"/>
                </a:solidFill>
                <a:latin typeface="メイリオ" panose="020B0604030504040204" pitchFamily="50" charset="-128"/>
                <a:ea typeface="メイリオ" panose="020B0604030504040204" pitchFamily="50" charset="-128"/>
              </a:rPr>
              <a:t>開催趣旨</a:t>
            </a:r>
          </a:p>
        </p:txBody>
      </p:sp>
      <p:sp>
        <p:nvSpPr>
          <p:cNvPr id="6" name="テキスト ボックス 66">
            <a:extLst>
              <a:ext uri="{FF2B5EF4-FFF2-40B4-BE49-F238E27FC236}">
                <a16:creationId xmlns:a16="http://schemas.microsoft.com/office/drawing/2014/main" xmlns="" id="{1C9B5E24-0A16-8598-BEE6-2A127E1859FF}"/>
              </a:ext>
            </a:extLst>
          </p:cNvPr>
          <p:cNvSpPr txBox="1">
            <a:spLocks noChangeArrowheads="1"/>
          </p:cNvSpPr>
          <p:nvPr/>
        </p:nvSpPr>
        <p:spPr bwMode="auto">
          <a:xfrm>
            <a:off x="549692" y="1372526"/>
            <a:ext cx="6092189" cy="1901825"/>
          </a:xfrm>
          <a:prstGeom prst="rect">
            <a:avLst/>
          </a:prstGeom>
          <a:noFill/>
          <a:ln>
            <a:noFill/>
          </a:ln>
        </p:spPr>
        <p:txBody>
          <a:bodyPr wrap="none" lIns="72000" rIns="72000"/>
          <a:lstStyle>
            <a:lvl1pPr>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800"/>
              </a:lnSpc>
              <a:spcBef>
                <a:spcPct val="0"/>
              </a:spcBef>
              <a:buFontTx/>
              <a:buNone/>
              <a:defRPr/>
            </a:pP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2018</a:t>
            </a:r>
            <a:r>
              <a:rPr lang="ja-JP" altLang="en-US" sz="1100" dirty="0">
                <a:latin typeface="メイリオ" panose="020B0604030504040204" pitchFamily="50" charset="-128"/>
                <a:ea typeface="メイリオ" panose="020B0604030504040204" pitchFamily="50" charset="-128"/>
              </a:rPr>
              <a:t>年より北海道の食や生活などの文化情報、自然やアクティビティなどの観光情報の</a:t>
            </a:r>
          </a:p>
          <a:p>
            <a:pPr eaLnBrk="1" hangingPunct="1">
              <a:lnSpc>
                <a:spcPts val="1800"/>
              </a:lnSpc>
              <a:spcBef>
                <a:spcPct val="0"/>
              </a:spcBef>
              <a:buFontTx/>
              <a:buNone/>
              <a:defRPr/>
            </a:pPr>
            <a:r>
              <a:rPr lang="ja-JP" altLang="en-US" sz="1100" dirty="0">
                <a:latin typeface="メイリオ" panose="020B0604030504040204" pitchFamily="50" charset="-128"/>
                <a:ea typeface="メイリオ" panose="020B0604030504040204" pitchFamily="50" charset="-128"/>
              </a:rPr>
              <a:t>発信を目的に「北海道まるごとフェア</a:t>
            </a:r>
            <a:r>
              <a:rPr lang="en-US" altLang="ja-JP" sz="1100" dirty="0">
                <a:latin typeface="メイリオ" panose="020B0604030504040204" pitchFamily="50" charset="-128"/>
                <a:ea typeface="メイリオ" panose="020B0604030504040204" pitchFamily="50" charset="-128"/>
              </a:rPr>
              <a:t>in</a:t>
            </a:r>
            <a:r>
              <a:rPr lang="ja-JP" altLang="en-US" sz="1100" dirty="0">
                <a:latin typeface="メイリオ" panose="020B0604030504040204" pitchFamily="50" charset="-128"/>
                <a:ea typeface="メイリオ" panose="020B0604030504040204" pitchFamily="50" charset="-128"/>
              </a:rPr>
              <a:t>サンシャインシティ」を開催し、</a:t>
            </a:r>
            <a:r>
              <a:rPr lang="en-US" altLang="ja-JP" sz="1100" dirty="0">
                <a:latin typeface="メイリオ" panose="020B0604030504040204" pitchFamily="50" charset="-128"/>
                <a:ea typeface="メイリオ" panose="020B0604030504040204" pitchFamily="50" charset="-128"/>
              </a:rPr>
              <a:t>6</a:t>
            </a:r>
            <a:r>
              <a:rPr lang="ja-JP" altLang="en-US" sz="1100" dirty="0">
                <a:latin typeface="メイリオ" panose="020B0604030504040204" pitchFamily="50" charset="-128"/>
                <a:ea typeface="メイリオ" panose="020B0604030504040204" pitchFamily="50" charset="-128"/>
              </a:rPr>
              <a:t>回目の開催となる</a:t>
            </a:r>
            <a:endParaRPr lang="en-US" altLang="ja-JP" sz="1100" dirty="0">
              <a:latin typeface="メイリオ" panose="020B0604030504040204" pitchFamily="50" charset="-128"/>
              <a:ea typeface="メイリオ" panose="020B0604030504040204" pitchFamily="50" charset="-128"/>
            </a:endParaRPr>
          </a:p>
          <a:p>
            <a:pPr>
              <a:lnSpc>
                <a:spcPts val="1800"/>
              </a:lnSpc>
              <a:spcBef>
                <a:spcPct val="0"/>
              </a:spcBef>
              <a:buNone/>
              <a:defRPr/>
            </a:pPr>
            <a:r>
              <a:rPr lang="ja-JP" altLang="en-US" sz="1100" dirty="0">
                <a:latin typeface="メイリオ" panose="020B0604030504040204" pitchFamily="50" charset="-128"/>
                <a:ea typeface="メイリオ" panose="020B0604030504040204" pitchFamily="50" charset="-128"/>
              </a:rPr>
              <a:t>昨年も大型交通広告やテレビ等のメディア露出に加え、各出店者の皆さまのご努力により、</a:t>
            </a:r>
            <a:endParaRPr lang="en-US" altLang="ja-JP" sz="1100" dirty="0">
              <a:latin typeface="メイリオ" panose="020B0604030504040204" pitchFamily="50" charset="-128"/>
              <a:ea typeface="メイリオ" panose="020B0604030504040204" pitchFamily="50" charset="-128"/>
            </a:endParaRPr>
          </a:p>
          <a:p>
            <a:pPr>
              <a:lnSpc>
                <a:spcPts val="1800"/>
              </a:lnSpc>
              <a:spcBef>
                <a:spcPct val="0"/>
              </a:spcBef>
              <a:buNone/>
              <a:defRPr/>
            </a:pPr>
            <a:r>
              <a:rPr lang="ja-JP" altLang="en-US" sz="1100" dirty="0">
                <a:latin typeface="メイリオ" panose="020B0604030504040204" pitchFamily="50" charset="-128"/>
                <a:ea typeface="メイリオ" panose="020B0604030504040204" pitchFamily="50" charset="-128"/>
              </a:rPr>
              <a:t>来場者の満足度が非常に高いイベントとなりました。</a:t>
            </a:r>
          </a:p>
          <a:p>
            <a:pPr eaLnBrk="1" hangingPunct="1">
              <a:lnSpc>
                <a:spcPts val="1800"/>
              </a:lnSpc>
              <a:spcBef>
                <a:spcPct val="0"/>
              </a:spcBef>
              <a:buFontTx/>
              <a:buNone/>
              <a:defRPr/>
            </a:pPr>
            <a:r>
              <a:rPr lang="ja-JP" altLang="en-US" sz="1100" dirty="0">
                <a:latin typeface="メイリオ" panose="020B0604030504040204" pitchFamily="50" charset="-128"/>
                <a:ea typeface="メイリオ" panose="020B0604030504040204" pitchFamily="50" charset="-128"/>
              </a:rPr>
              <a:t>　出店者の皆さまからの継続開催のお声も多くいただくことができましたので、体制変更後の</a:t>
            </a:r>
            <a:endParaRPr lang="en-US" altLang="ja-JP" sz="1100" dirty="0">
              <a:latin typeface="メイリオ" panose="020B0604030504040204" pitchFamily="50" charset="-128"/>
              <a:ea typeface="メイリオ" panose="020B0604030504040204" pitchFamily="50" charset="-128"/>
            </a:endParaRPr>
          </a:p>
          <a:p>
            <a:pPr eaLnBrk="1" hangingPunct="1">
              <a:lnSpc>
                <a:spcPts val="1800"/>
              </a:lnSpc>
              <a:spcBef>
                <a:spcPct val="0"/>
              </a:spcBef>
              <a:buFontTx/>
              <a:buNone/>
              <a:defRPr/>
            </a:pPr>
            <a:r>
              <a:rPr lang="en-US" altLang="ja-JP" sz="1100" dirty="0">
                <a:latin typeface="メイリオ" panose="020B0604030504040204" pitchFamily="50" charset="-128"/>
                <a:ea typeface="メイリオ" panose="020B0604030504040204" pitchFamily="50" charset="-128"/>
              </a:rPr>
              <a:t>2024</a:t>
            </a:r>
            <a:r>
              <a:rPr lang="ja-JP" altLang="en-US" sz="1100" dirty="0">
                <a:latin typeface="メイリオ" panose="020B0604030504040204" pitchFamily="50" charset="-128"/>
                <a:ea typeface="メイリオ" panose="020B0604030504040204" pitchFamily="50" charset="-128"/>
              </a:rPr>
              <a:t>年も関係機関のご協力のもと、北海道の魅力溢れる食の発信と誘客促進を目的に当フェア</a:t>
            </a:r>
            <a:endParaRPr lang="en-US" altLang="ja-JP" sz="1100" dirty="0">
              <a:latin typeface="メイリオ" panose="020B0604030504040204" pitchFamily="50" charset="-128"/>
              <a:ea typeface="メイリオ" panose="020B0604030504040204" pitchFamily="50" charset="-128"/>
            </a:endParaRPr>
          </a:p>
          <a:p>
            <a:pPr eaLnBrk="1" hangingPunct="1">
              <a:lnSpc>
                <a:spcPts val="1800"/>
              </a:lnSpc>
              <a:spcBef>
                <a:spcPct val="0"/>
              </a:spcBef>
              <a:buFontTx/>
              <a:buNone/>
              <a:defRPr/>
            </a:pPr>
            <a:r>
              <a:rPr lang="ja-JP" altLang="en-US" sz="1100" dirty="0">
                <a:latin typeface="メイリオ" panose="020B0604030504040204" pitchFamily="50" charset="-128"/>
                <a:ea typeface="メイリオ" panose="020B0604030504040204" pitchFamily="50" charset="-128"/>
              </a:rPr>
              <a:t>を開催いたします。</a:t>
            </a:r>
          </a:p>
        </p:txBody>
      </p:sp>
      <p:sp>
        <p:nvSpPr>
          <p:cNvPr id="15" name="正方形/長方形 14">
            <a:extLst>
              <a:ext uri="{FF2B5EF4-FFF2-40B4-BE49-F238E27FC236}">
                <a16:creationId xmlns:a16="http://schemas.microsoft.com/office/drawing/2014/main" xmlns="" id="{8C27B57A-C5FC-F429-F09A-FC7150F4304C}"/>
              </a:ext>
            </a:extLst>
          </p:cNvPr>
          <p:cNvSpPr/>
          <p:nvPr/>
        </p:nvSpPr>
        <p:spPr>
          <a:xfrm>
            <a:off x="611199" y="6257925"/>
            <a:ext cx="5677990" cy="3345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xmlns="" id="{67C9D142-A874-B878-8CEA-F18F90C38ED5}"/>
              </a:ext>
            </a:extLst>
          </p:cNvPr>
          <p:cNvGrpSpPr/>
          <p:nvPr/>
        </p:nvGrpSpPr>
        <p:grpSpPr>
          <a:xfrm>
            <a:off x="763102" y="8265602"/>
            <a:ext cx="5439001" cy="1177008"/>
            <a:chOff x="883422" y="8040823"/>
            <a:chExt cx="5126023" cy="1109279"/>
          </a:xfrm>
        </p:grpSpPr>
        <p:pic>
          <p:nvPicPr>
            <p:cNvPr id="18" name="Picture 32" descr="北海道でおすすめの市場ランキング！楽しみ方のポイントも紹介｜株式会社北海道百科">
              <a:extLst>
                <a:ext uri="{FF2B5EF4-FFF2-40B4-BE49-F238E27FC236}">
                  <a16:creationId xmlns:a16="http://schemas.microsoft.com/office/drawing/2014/main" xmlns="" id="{9D651710-F6B4-F154-F9F2-8551DFB96C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8005"/>
            <a:stretch>
              <a:fillRect/>
            </a:stretch>
          </p:blipFill>
          <p:spPr bwMode="auto">
            <a:xfrm>
              <a:off x="883422" y="8040823"/>
              <a:ext cx="1607743" cy="110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8" descr="函館大沼プリンスホテル】北海道の玄関口・北斗市の広大な農場で夏野菜の収穫体験＆産地直食｜株式会社西武・プリンスホテルズワールドワイドのプレスリリース">
              <a:extLst>
                <a:ext uri="{FF2B5EF4-FFF2-40B4-BE49-F238E27FC236}">
                  <a16:creationId xmlns:a16="http://schemas.microsoft.com/office/drawing/2014/main" xmlns="" id="{C17B23EB-FC01-B0F4-3C91-2505C408B6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9866"/>
            <a:stretch>
              <a:fillRect/>
            </a:stretch>
          </p:blipFill>
          <p:spPr bwMode="auto">
            <a:xfrm>
              <a:off x="4366835" y="8040823"/>
              <a:ext cx="1642610" cy="110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4" descr="十勝しんむら牧場｜北海道｜十勝– にほんものストア">
              <a:extLst>
                <a:ext uri="{FF2B5EF4-FFF2-40B4-BE49-F238E27FC236}">
                  <a16:creationId xmlns:a16="http://schemas.microsoft.com/office/drawing/2014/main" xmlns="" id="{8E41BFD7-1F2C-EFEC-F6B2-C9ACD516EA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617"/>
            <a:stretch>
              <a:fillRect/>
            </a:stretch>
          </p:blipFill>
          <p:spPr bwMode="auto">
            <a:xfrm>
              <a:off x="2583159" y="8040823"/>
              <a:ext cx="1691682" cy="110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テキスト ボックス 4">
            <a:extLst>
              <a:ext uri="{FF2B5EF4-FFF2-40B4-BE49-F238E27FC236}">
                <a16:creationId xmlns:a16="http://schemas.microsoft.com/office/drawing/2014/main" xmlns="" id="{41FB2E4A-34C8-F975-7254-D9057B0773FA}"/>
              </a:ext>
            </a:extLst>
          </p:cNvPr>
          <p:cNvSpPr txBox="1"/>
          <p:nvPr/>
        </p:nvSpPr>
        <p:spPr>
          <a:xfrm>
            <a:off x="654193" y="6366337"/>
            <a:ext cx="3288080" cy="261610"/>
          </a:xfrm>
          <a:prstGeom prst="rect">
            <a:avLst/>
          </a:prstGeom>
          <a:noFill/>
        </p:spPr>
        <p:txBody>
          <a:bodyPr wrap="none" rtlCol="0">
            <a:spAutoFit/>
          </a:bodyPr>
          <a:lstStyle/>
          <a:p>
            <a:r>
              <a:rPr kumimoji="1" lang="ja-JP" altLang="en-US" sz="1100" b="1">
                <a:solidFill>
                  <a:schemeClr val="bg1"/>
                </a:solidFill>
                <a:latin typeface="メイリオ" panose="020B0604030504040204" pitchFamily="50" charset="-128"/>
                <a:ea typeface="メイリオ" panose="020B0604030504040204" pitchFamily="50" charset="-128"/>
              </a:rPr>
              <a:t>ご当地グルメや特産品で北海道の魅力をアピール</a:t>
            </a:r>
          </a:p>
        </p:txBody>
      </p:sp>
      <p:pic>
        <p:nvPicPr>
          <p:cNvPr id="23" name="図 22" descr="人, 屋内, 立つ, グループ が含まれている画像&#10;&#10;自動的に生成された説明">
            <a:extLst>
              <a:ext uri="{FF2B5EF4-FFF2-40B4-BE49-F238E27FC236}">
                <a16:creationId xmlns:a16="http://schemas.microsoft.com/office/drawing/2014/main" xmlns="" id="{3C2D131E-585F-B6DD-7E53-4540530F7D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907" y="4528458"/>
            <a:ext cx="1689101" cy="1266826"/>
          </a:xfrm>
          <a:prstGeom prst="rect">
            <a:avLst/>
          </a:prstGeom>
        </p:spPr>
      </p:pic>
      <p:pic>
        <p:nvPicPr>
          <p:cNvPr id="25" name="図 24" descr="群衆の前に立っている男性&#10;&#10;低い精度で自動的に生成された説明">
            <a:extLst>
              <a:ext uri="{FF2B5EF4-FFF2-40B4-BE49-F238E27FC236}">
                <a16:creationId xmlns:a16="http://schemas.microsoft.com/office/drawing/2014/main" xmlns="" id="{FFE2015B-0CE1-10E9-85F9-0A36D42D6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3598" y="3125207"/>
            <a:ext cx="1689100" cy="1266825"/>
          </a:xfrm>
          <a:prstGeom prst="rect">
            <a:avLst/>
          </a:prstGeom>
        </p:spPr>
      </p:pic>
      <p:pic>
        <p:nvPicPr>
          <p:cNvPr id="27" name="図 26" descr="空港にいる人たち&#10;&#10;中程度の精度で自動的に生成された説明">
            <a:extLst>
              <a:ext uri="{FF2B5EF4-FFF2-40B4-BE49-F238E27FC236}">
                <a16:creationId xmlns:a16="http://schemas.microsoft.com/office/drawing/2014/main" xmlns="" id="{AC95A838-81EF-F4E9-8678-C586BD967E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9767" y="3125207"/>
            <a:ext cx="1689100" cy="1266825"/>
          </a:xfrm>
          <a:prstGeom prst="rect">
            <a:avLst/>
          </a:prstGeom>
        </p:spPr>
      </p:pic>
      <p:pic>
        <p:nvPicPr>
          <p:cNvPr id="29" name="図 28" descr="空港のロビーにいる人たち&#10;&#10;自動的に生成された説明">
            <a:extLst>
              <a:ext uri="{FF2B5EF4-FFF2-40B4-BE49-F238E27FC236}">
                <a16:creationId xmlns:a16="http://schemas.microsoft.com/office/drawing/2014/main" xmlns="" id="{00AAD57A-20B1-A07E-8681-3E0FCDF124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841" y="3138752"/>
            <a:ext cx="1689100" cy="1266825"/>
          </a:xfrm>
          <a:prstGeom prst="rect">
            <a:avLst/>
          </a:prstGeom>
        </p:spPr>
      </p:pic>
      <p:pic>
        <p:nvPicPr>
          <p:cNvPr id="33" name="図 32" descr="空港のロビーにいる人たち&#10;&#10;自動的に生成された説明">
            <a:extLst>
              <a:ext uri="{FF2B5EF4-FFF2-40B4-BE49-F238E27FC236}">
                <a16:creationId xmlns:a16="http://schemas.microsoft.com/office/drawing/2014/main" xmlns="" id="{5A3D13BB-4A8F-66C2-BCEB-AF326A3A70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69766" y="4528458"/>
            <a:ext cx="1689101" cy="1266826"/>
          </a:xfrm>
          <a:prstGeom prst="rect">
            <a:avLst/>
          </a:prstGeom>
        </p:spPr>
      </p:pic>
      <p:pic>
        <p:nvPicPr>
          <p:cNvPr id="35" name="図 34" descr="店の天井からぶら下がっている多数の人たち&#10;&#10;中程度の精度で自動的に生成された説明">
            <a:extLst>
              <a:ext uri="{FF2B5EF4-FFF2-40B4-BE49-F238E27FC236}">
                <a16:creationId xmlns:a16="http://schemas.microsoft.com/office/drawing/2014/main" xmlns="" id="{DC065506-92CB-9A6B-C2EF-BB5EC5668D1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59626" y="4535087"/>
            <a:ext cx="1657044" cy="1242783"/>
          </a:xfrm>
          <a:prstGeom prst="rect">
            <a:avLst/>
          </a:prstGeom>
        </p:spPr>
      </p:pic>
    </p:spTree>
    <p:extLst>
      <p:ext uri="{BB962C8B-B14F-4D97-AF65-F5344CB8AC3E}">
        <p14:creationId xmlns:p14="http://schemas.microsoft.com/office/powerpoint/2010/main" val="208826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xmlns="" id="{50D6161B-FB80-D52C-8DA6-B67AC81F7674}"/>
              </a:ext>
            </a:extLst>
          </p:cNvPr>
          <p:cNvSpPr txBox="1"/>
          <p:nvPr/>
        </p:nvSpPr>
        <p:spPr>
          <a:xfrm>
            <a:off x="560439" y="3111910"/>
            <a:ext cx="5192447" cy="969496"/>
          </a:xfrm>
          <a:prstGeom prst="rect">
            <a:avLst/>
          </a:prstGeom>
          <a:noFill/>
        </p:spPr>
        <p:txBody>
          <a:bodyPr wrap="none" lIns="91440" tIns="45720" rIns="91440" bIns="45720" rtlCol="0" anchor="t">
            <a:spAutoFit/>
          </a:bodyPr>
          <a:lstStyle/>
          <a:p>
            <a:pPr defTabSz="1016356">
              <a:defRPr/>
            </a:pPr>
            <a:r>
              <a:rPr lang="en-US" altLang="ja-JP" sz="1100" b="1" dirty="0">
                <a:solidFill>
                  <a:srgbClr val="231F20"/>
                </a:solidFill>
                <a:latin typeface="メイリオ"/>
                <a:ea typeface="メイリオ"/>
                <a:cs typeface="メイリオ" panose="020B0604030504040204" pitchFamily="50" charset="-128"/>
              </a:rPr>
              <a:t>【</a:t>
            </a:r>
            <a:r>
              <a:rPr lang="ja-JP" altLang="en-US" sz="1100" b="1" dirty="0">
                <a:solidFill>
                  <a:srgbClr val="231F20"/>
                </a:solidFill>
                <a:latin typeface="メイリオ"/>
                <a:ea typeface="メイリオ"/>
                <a:cs typeface="メイリオ" panose="020B0604030504040204" pitchFamily="50" charset="-128"/>
              </a:rPr>
              <a:t>開催時間</a:t>
            </a:r>
            <a:r>
              <a:rPr lang="en-US" altLang="ja-JP" sz="1100" b="1" dirty="0">
                <a:solidFill>
                  <a:srgbClr val="231F20"/>
                </a:solidFill>
                <a:latin typeface="メイリオ"/>
                <a:ea typeface="メイリオ"/>
                <a:cs typeface="メイリオ" panose="020B0604030504040204" pitchFamily="50" charset="-128"/>
              </a:rPr>
              <a:t>】</a:t>
            </a:r>
            <a:r>
              <a:rPr lang="ja-JP" altLang="en-US" sz="1100" b="1" dirty="0">
                <a:solidFill>
                  <a:schemeClr val="accent5"/>
                </a:solidFill>
                <a:latin typeface="メイリオ"/>
                <a:ea typeface="メイリオ"/>
                <a:cs typeface="メイリオ" panose="020B0604030504040204" pitchFamily="50" charset="-128"/>
              </a:rPr>
              <a:t>　</a:t>
            </a:r>
            <a:r>
              <a:rPr lang="en-US" altLang="ja-JP" sz="1100" dirty="0">
                <a:latin typeface="メイリオ"/>
                <a:ea typeface="メイリオ"/>
                <a:cs typeface="メイリオ" panose="020B0604030504040204" pitchFamily="50" charset="-128"/>
              </a:rPr>
              <a:t>10</a:t>
            </a:r>
            <a:r>
              <a:rPr lang="ja-JP" altLang="en-US" sz="1100" dirty="0">
                <a:latin typeface="メイリオ"/>
                <a:ea typeface="メイリオ"/>
                <a:cs typeface="メイリオ" panose="020B0604030504040204" pitchFamily="50" charset="-128"/>
              </a:rPr>
              <a:t>月</a:t>
            </a:r>
            <a:r>
              <a:rPr lang="en-US" altLang="ja-JP" sz="1100" dirty="0">
                <a:latin typeface="メイリオ"/>
                <a:ea typeface="メイリオ"/>
                <a:cs typeface="メイリオ" panose="020B0604030504040204" pitchFamily="50" charset="-128"/>
              </a:rPr>
              <a:t>10</a:t>
            </a:r>
            <a:r>
              <a:rPr lang="ja-JP" altLang="en-US" sz="1100" dirty="0">
                <a:latin typeface="メイリオ"/>
                <a:ea typeface="メイリオ"/>
                <a:cs typeface="メイリオ" panose="020B0604030504040204" pitchFamily="50" charset="-128"/>
              </a:rPr>
              <a:t>･</a:t>
            </a:r>
            <a:r>
              <a:rPr lang="en-US" altLang="ja-JP" sz="1100" dirty="0">
                <a:latin typeface="メイリオ"/>
                <a:ea typeface="メイリオ"/>
                <a:cs typeface="メイリオ" panose="020B0604030504040204" pitchFamily="50" charset="-128"/>
              </a:rPr>
              <a:t>11日(</a:t>
            </a:r>
            <a:r>
              <a:rPr lang="ja-JP" altLang="en-US" sz="1100" dirty="0">
                <a:latin typeface="メイリオ"/>
                <a:ea typeface="メイリオ"/>
                <a:cs typeface="メイリオ" panose="020B0604030504040204" pitchFamily="50" charset="-128"/>
              </a:rPr>
              <a:t>木･金</a:t>
            </a:r>
            <a:r>
              <a:rPr lang="en-US" altLang="ja-JP" sz="1100" dirty="0">
                <a:latin typeface="メイリオ"/>
                <a:ea typeface="メイリオ"/>
                <a:cs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r>
              <a:rPr lang="ja-JP" altLang="en-US" sz="1100" dirty="0">
                <a:solidFill>
                  <a:srgbClr val="231F20"/>
                </a:solidFill>
                <a:latin typeface="メイリオ"/>
                <a:ea typeface="メイリオ"/>
                <a:cs typeface="メイリオ" panose="020B0604030504040204" pitchFamily="50" charset="-128"/>
              </a:rPr>
              <a:t>　　　　　　　</a:t>
            </a:r>
            <a:r>
              <a:rPr lang="en-US" altLang="ja-JP" sz="1100" dirty="0">
                <a:solidFill>
                  <a:srgbClr val="231F20"/>
                </a:solidFill>
                <a:latin typeface="メイリオ"/>
                <a:ea typeface="メイリオ"/>
                <a:cs typeface="メイリオ" panose="020B0604030504040204" pitchFamily="50" charset="-128"/>
              </a:rPr>
              <a:t>10</a:t>
            </a:r>
            <a:r>
              <a:rPr lang="ja-JP" altLang="en-US" sz="1100" dirty="0">
                <a:solidFill>
                  <a:srgbClr val="231F20"/>
                </a:solidFill>
                <a:latin typeface="メイリオ"/>
                <a:ea typeface="メイリオ"/>
                <a:cs typeface="メイリオ" panose="020B0604030504040204" pitchFamily="50" charset="-128"/>
              </a:rPr>
              <a:t>月</a:t>
            </a:r>
            <a:r>
              <a:rPr lang="en-US" altLang="ja-JP" sz="1100" dirty="0">
                <a:solidFill>
                  <a:srgbClr val="231F20"/>
                </a:solidFill>
                <a:latin typeface="メイリオ"/>
                <a:ea typeface="メイリオ"/>
                <a:cs typeface="メイリオ" panose="020B0604030504040204" pitchFamily="50" charset="-128"/>
              </a:rPr>
              <a:t>12</a:t>
            </a:r>
            <a:r>
              <a:rPr lang="ja-JP" altLang="en-US" sz="1100" dirty="0">
                <a:solidFill>
                  <a:srgbClr val="231F20"/>
                </a:solidFill>
                <a:latin typeface="メイリオ"/>
                <a:ea typeface="メイリオ"/>
                <a:cs typeface="メイリオ" panose="020B0604030504040204" pitchFamily="50" charset="-128"/>
              </a:rPr>
              <a:t>･</a:t>
            </a:r>
            <a:r>
              <a:rPr lang="en-US" altLang="ja-JP" sz="1100" dirty="0">
                <a:solidFill>
                  <a:srgbClr val="231F20"/>
                </a:solidFill>
                <a:latin typeface="メイリオ"/>
                <a:ea typeface="メイリオ"/>
                <a:cs typeface="メイリオ" panose="020B0604030504040204" pitchFamily="50" charset="-128"/>
              </a:rPr>
              <a:t>13</a:t>
            </a:r>
            <a:r>
              <a:rPr lang="ja-JP" altLang="en-US" sz="1100" dirty="0">
                <a:solidFill>
                  <a:srgbClr val="231F20"/>
                </a:solidFill>
                <a:latin typeface="メイリオ"/>
                <a:ea typeface="メイリオ"/>
                <a:cs typeface="メイリオ" panose="020B0604030504040204" pitchFamily="50" charset="-128"/>
              </a:rPr>
              <a:t>日</a:t>
            </a:r>
            <a:r>
              <a:rPr lang="en-US" altLang="ja-JP" sz="1100" dirty="0">
                <a:solidFill>
                  <a:srgbClr val="231F20"/>
                </a:solidFill>
                <a:latin typeface="メイリオ"/>
                <a:ea typeface="メイリオ"/>
                <a:cs typeface="メイリオ" panose="020B0604030504040204" pitchFamily="50" charset="-128"/>
              </a:rPr>
              <a:t>(</a:t>
            </a:r>
            <a:r>
              <a:rPr lang="ja-JP" altLang="en-US" sz="1100" dirty="0">
                <a:solidFill>
                  <a:srgbClr val="231F20"/>
                </a:solidFill>
                <a:latin typeface="メイリオ"/>
                <a:ea typeface="メイリオ"/>
                <a:cs typeface="メイリオ" panose="020B0604030504040204" pitchFamily="50" charset="-128"/>
              </a:rPr>
              <a:t>土･日</a:t>
            </a:r>
            <a:r>
              <a:rPr lang="en-US" altLang="ja-JP" sz="1100" dirty="0">
                <a:solidFill>
                  <a:srgbClr val="231F20"/>
                </a:solidFill>
                <a:latin typeface="メイリオ"/>
                <a:ea typeface="メイリオ"/>
                <a:cs typeface="メイリオ" panose="020B0604030504040204" pitchFamily="50" charset="-128"/>
              </a:rPr>
              <a:t>)</a:t>
            </a:r>
            <a:endParaRPr lang="en-US" altLang="ja-JP" sz="1100" dirty="0">
              <a:latin typeface="メイリオ"/>
              <a:ea typeface="メイリオ"/>
              <a:cs typeface="メイリオ" panose="020B0604030504040204" pitchFamily="50" charset="-128"/>
            </a:endParaRPr>
          </a:p>
          <a:p>
            <a:pPr defTabSz="1016356">
              <a:defRPr/>
            </a:pPr>
            <a:r>
              <a:rPr lang="ja-JP" altLang="en-US" sz="1100" dirty="0">
                <a:latin typeface="メイリオ"/>
                <a:ea typeface="メイリオ"/>
                <a:cs typeface="メイリオ" panose="020B0604030504040204" pitchFamily="50" charset="-128"/>
              </a:rPr>
              <a:t>　　　　　　　</a:t>
            </a:r>
            <a:r>
              <a:rPr lang="en-US" altLang="ja-JP" sz="1100" dirty="0">
                <a:latin typeface="メイリオ"/>
                <a:ea typeface="メイリオ"/>
                <a:cs typeface="メイリオ" panose="020B0604030504040204" pitchFamily="50" charset="-128"/>
              </a:rPr>
              <a:t>10</a:t>
            </a:r>
            <a:r>
              <a:rPr lang="ja-JP" altLang="en-US" sz="1100" dirty="0">
                <a:latin typeface="メイリオ"/>
                <a:ea typeface="メイリオ"/>
                <a:cs typeface="メイリオ" panose="020B0604030504040204" pitchFamily="50" charset="-128"/>
              </a:rPr>
              <a:t>月</a:t>
            </a:r>
            <a:r>
              <a:rPr lang="en-US" altLang="ja-JP" sz="1100" dirty="0">
                <a:latin typeface="メイリオ"/>
                <a:ea typeface="メイリオ"/>
                <a:cs typeface="メイリオ" panose="020B0604030504040204" pitchFamily="50" charset="-128"/>
              </a:rPr>
              <a:t>14</a:t>
            </a:r>
            <a:r>
              <a:rPr lang="ja-JP" altLang="en-US" sz="1100" dirty="0">
                <a:latin typeface="メイリオ"/>
                <a:ea typeface="メイリオ"/>
                <a:cs typeface="メイリオ" panose="020B0604030504040204" pitchFamily="50" charset="-128"/>
              </a:rPr>
              <a:t>日</a:t>
            </a:r>
            <a:r>
              <a:rPr lang="en-US" altLang="ja-JP" sz="1100" dirty="0">
                <a:latin typeface="メイリオ"/>
                <a:ea typeface="メイリオ"/>
                <a:cs typeface="メイリオ" panose="020B0604030504040204" pitchFamily="50" charset="-128"/>
              </a:rPr>
              <a:t>(</a:t>
            </a:r>
            <a:r>
              <a:rPr lang="ja-JP" altLang="en-US" sz="1100" dirty="0">
                <a:latin typeface="メイリオ"/>
                <a:ea typeface="メイリオ"/>
                <a:cs typeface="メイリオ" panose="020B0604030504040204" pitchFamily="50" charset="-128"/>
              </a:rPr>
              <a:t>月祝</a:t>
            </a:r>
            <a:r>
              <a:rPr lang="en-US" altLang="ja-JP" sz="1100" dirty="0">
                <a:latin typeface="メイリオ"/>
                <a:ea typeface="メイリオ"/>
                <a:cs typeface="メイリオ" panose="020B0604030504040204" pitchFamily="50" charset="-128"/>
              </a:rPr>
              <a:t>)</a:t>
            </a:r>
            <a:r>
              <a:rPr lang="ja-JP" altLang="en-US" sz="1100" dirty="0">
                <a:latin typeface="メイリオ"/>
                <a:ea typeface="メイリオ"/>
                <a:cs typeface="メイリオ" panose="020B0604030504040204" pitchFamily="50" charset="-128"/>
              </a:rPr>
              <a:t>　　　　</a:t>
            </a:r>
            <a:r>
              <a:rPr lang="en-US" altLang="ja-JP" sz="1100" dirty="0">
                <a:latin typeface="メイリオ"/>
                <a:ea typeface="メイリオ"/>
                <a:cs typeface="メイリオ" panose="020B0604030504040204" pitchFamily="50" charset="-128"/>
              </a:rPr>
              <a:t>  </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r>
              <a:rPr lang="ja-JP" altLang="en-US" sz="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物販ブース</a:t>
            </a:r>
            <a:r>
              <a:rPr lang="ja-JP" altLang="en-US" sz="11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1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1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11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までの営業時間を必須とし、閉店時間は</a:t>
            </a:r>
            <a:endParaRPr lang="en-US" altLang="ja-JP" sz="11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r>
              <a:rPr lang="ja-JP" altLang="en-US" sz="11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　　　　　　　　各店判断とします。</a:t>
            </a:r>
            <a:endParaRPr lang="en-US" altLang="ja-JP" sz="1100"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xmlns="" id="{889F998C-5C5C-B09B-6D4B-41CE2D55B659}"/>
              </a:ext>
            </a:extLst>
          </p:cNvPr>
          <p:cNvSpPr>
            <a:spLocks noGrp="1"/>
          </p:cNvSpPr>
          <p:nvPr>
            <p:ph type="sldNum" sz="quarter" idx="12"/>
          </p:nvPr>
        </p:nvSpPr>
        <p:spPr/>
        <p:txBody>
          <a:bodyPr/>
          <a:lstStyle/>
          <a:p>
            <a:fld id="{6B602FC4-DEC8-4D6F-8C46-7B8874FEDBEB}" type="slidenum">
              <a:rPr kumimoji="1" lang="ja-JP" altLang="en-US" smtClean="0"/>
              <a:pPr/>
              <a:t>3</a:t>
            </a:fld>
            <a:endParaRPr kumimoji="1" lang="ja-JP" altLang="en-US"/>
          </a:p>
        </p:txBody>
      </p:sp>
      <p:sp>
        <p:nvSpPr>
          <p:cNvPr id="3" name="正方形/長方形 2">
            <a:extLst>
              <a:ext uri="{FF2B5EF4-FFF2-40B4-BE49-F238E27FC236}">
                <a16:creationId xmlns:a16="http://schemas.microsoft.com/office/drawing/2014/main" xmlns="" id="{FC9470BC-2A89-0C5A-1198-B2E03DE6B780}"/>
              </a:ext>
            </a:extLst>
          </p:cNvPr>
          <p:cNvSpPr/>
          <p:nvPr/>
        </p:nvSpPr>
        <p:spPr>
          <a:xfrm>
            <a:off x="560069" y="958641"/>
            <a:ext cx="1036320" cy="2525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xmlns="" id="{4169D8CE-8EE9-62FD-8E4B-91D20BB34B38}"/>
              </a:ext>
            </a:extLst>
          </p:cNvPr>
          <p:cNvSpPr txBox="1"/>
          <p:nvPr/>
        </p:nvSpPr>
        <p:spPr>
          <a:xfrm>
            <a:off x="629739" y="975708"/>
            <a:ext cx="894797" cy="261610"/>
          </a:xfrm>
          <a:prstGeom prst="rect">
            <a:avLst/>
          </a:prstGeom>
          <a:noFill/>
        </p:spPr>
        <p:txBody>
          <a:bodyPr wrap="none" rtlCol="0">
            <a:spAutoFit/>
          </a:bodyPr>
          <a:lstStyle/>
          <a:p>
            <a:r>
              <a:rPr kumimoji="1" lang="en-US" altLang="ja-JP" sz="1100" b="1">
                <a:solidFill>
                  <a:schemeClr val="bg1"/>
                </a:solidFill>
                <a:latin typeface="メイリオ" panose="020B0604030504040204" pitchFamily="50" charset="-128"/>
                <a:ea typeface="メイリオ" panose="020B0604030504040204" pitchFamily="50" charset="-128"/>
              </a:rPr>
              <a:t>2.</a:t>
            </a:r>
            <a:r>
              <a:rPr kumimoji="1" lang="ja-JP" altLang="en-US" sz="1100" b="1">
                <a:solidFill>
                  <a:schemeClr val="bg1"/>
                </a:solidFill>
                <a:latin typeface="メイリオ" panose="020B0604030504040204" pitchFamily="50" charset="-128"/>
                <a:ea typeface="メイリオ" panose="020B0604030504040204" pitchFamily="50" charset="-128"/>
              </a:rPr>
              <a:t>開催概要</a:t>
            </a:r>
          </a:p>
        </p:txBody>
      </p:sp>
      <p:pic>
        <p:nvPicPr>
          <p:cNvPr id="7" name="図 6">
            <a:extLst>
              <a:ext uri="{FF2B5EF4-FFF2-40B4-BE49-F238E27FC236}">
                <a16:creationId xmlns:a16="http://schemas.microsoft.com/office/drawing/2014/main" xmlns="" id="{BEC72696-5F7C-3B89-9C05-24EA4BA10C99}"/>
              </a:ext>
            </a:extLst>
          </p:cNvPr>
          <p:cNvPicPr>
            <a:picLocks noChangeAspect="1"/>
          </p:cNvPicPr>
          <p:nvPr/>
        </p:nvPicPr>
        <p:blipFill>
          <a:blip r:embed="rId2"/>
          <a:stretch>
            <a:fillRect/>
          </a:stretch>
        </p:blipFill>
        <p:spPr>
          <a:xfrm>
            <a:off x="3734489" y="7674726"/>
            <a:ext cx="2535238" cy="1882775"/>
          </a:xfrm>
          <a:prstGeom prst="rect">
            <a:avLst/>
          </a:prstGeom>
          <a:ln w="3175">
            <a:solidFill>
              <a:schemeClr val="bg1">
                <a:lumMod val="85000"/>
              </a:schemeClr>
            </a:solidFill>
          </a:ln>
        </p:spPr>
      </p:pic>
      <p:pic>
        <p:nvPicPr>
          <p:cNvPr id="8" name="図 7">
            <a:extLst>
              <a:ext uri="{FF2B5EF4-FFF2-40B4-BE49-F238E27FC236}">
                <a16:creationId xmlns:a16="http://schemas.microsoft.com/office/drawing/2014/main" xmlns="" id="{94E980BF-D60D-4AF6-2686-B617AF0F0D95}"/>
              </a:ext>
            </a:extLst>
          </p:cNvPr>
          <p:cNvPicPr>
            <a:picLocks noChangeAspect="1"/>
          </p:cNvPicPr>
          <p:nvPr/>
        </p:nvPicPr>
        <p:blipFill>
          <a:blip r:embed="rId3"/>
          <a:stretch>
            <a:fillRect/>
          </a:stretch>
        </p:blipFill>
        <p:spPr>
          <a:xfrm>
            <a:off x="1024627" y="7674726"/>
            <a:ext cx="2511425" cy="1882775"/>
          </a:xfrm>
          <a:prstGeom prst="rect">
            <a:avLst/>
          </a:prstGeom>
          <a:ln w="3175">
            <a:solidFill>
              <a:schemeClr val="bg1">
                <a:lumMod val="85000"/>
              </a:schemeClr>
            </a:solidFill>
          </a:ln>
        </p:spPr>
      </p:pic>
      <p:cxnSp>
        <p:nvCxnSpPr>
          <p:cNvPr id="9" name="直線コネクタ 8">
            <a:extLst>
              <a:ext uri="{FF2B5EF4-FFF2-40B4-BE49-F238E27FC236}">
                <a16:creationId xmlns:a16="http://schemas.microsoft.com/office/drawing/2014/main" xmlns="" id="{86CDF94D-E22A-1459-A9AB-F10A27EB2206}"/>
              </a:ext>
            </a:extLst>
          </p:cNvPr>
          <p:cNvCxnSpPr/>
          <p:nvPr/>
        </p:nvCxnSpPr>
        <p:spPr>
          <a:xfrm>
            <a:off x="698008" y="2561324"/>
            <a:ext cx="5754687"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xmlns="" id="{39A4DA12-868D-6445-77EF-7E2AA27EF4E9}"/>
              </a:ext>
            </a:extLst>
          </p:cNvPr>
          <p:cNvGrpSpPr/>
          <p:nvPr/>
        </p:nvGrpSpPr>
        <p:grpSpPr>
          <a:xfrm>
            <a:off x="643687" y="1412062"/>
            <a:ext cx="4336774" cy="1031452"/>
            <a:chOff x="800100" y="1412064"/>
            <a:chExt cx="4336774" cy="1031452"/>
          </a:xfrm>
        </p:grpSpPr>
        <p:sp>
          <p:nvSpPr>
            <p:cNvPr id="10" name="テキスト ボックス 9">
              <a:extLst>
                <a:ext uri="{FF2B5EF4-FFF2-40B4-BE49-F238E27FC236}">
                  <a16:creationId xmlns:a16="http://schemas.microsoft.com/office/drawing/2014/main" xmlns="" id="{006FCCB6-89B1-70E0-8099-6D26C5F85ED6}"/>
                </a:ext>
              </a:extLst>
            </p:cNvPr>
            <p:cNvSpPr txBox="1"/>
            <p:nvPr/>
          </p:nvSpPr>
          <p:spPr>
            <a:xfrm>
              <a:off x="3057459" y="2093420"/>
              <a:ext cx="2079415" cy="350096"/>
            </a:xfrm>
            <a:prstGeom prst="rect">
              <a:avLst/>
            </a:prstGeom>
            <a:noFill/>
          </p:spPr>
          <p:txBody>
            <a:bodyPr wrap="none">
              <a:spAutoFit/>
            </a:bodyPr>
            <a:lstStyle/>
            <a:p>
              <a:pPr defTabSz="1016356" eaLnBrk="1" fontAlgn="auto" hangingPunct="1">
                <a:lnSpc>
                  <a:spcPts val="2200"/>
                </a:lnSpc>
                <a:spcBef>
                  <a:spcPts val="0"/>
                </a:spcBef>
                <a:spcAft>
                  <a:spcPts val="0"/>
                </a:spcAft>
                <a:defRPr/>
              </a:pPr>
              <a:r>
                <a:rPr lang="en-US" altLang="ja-JP" sz="1200" b="1" spc="20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rPr>
                <a:t>in</a:t>
              </a:r>
              <a:r>
                <a:rPr lang="ja-JP" altLang="en-US" sz="1200" b="1" spc="20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rPr>
                <a:t> サンシャインシティ</a:t>
              </a:r>
              <a:endParaRPr lang="en-US" altLang="ja-JP" sz="2000" b="1" spc="20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xmlns="" id="{3C99B75D-6F10-6F9F-336B-8414B8DF2433}"/>
                </a:ext>
              </a:extLst>
            </p:cNvPr>
            <p:cNvSpPr txBox="1"/>
            <p:nvPr/>
          </p:nvSpPr>
          <p:spPr>
            <a:xfrm>
              <a:off x="816933" y="1412064"/>
              <a:ext cx="3352200" cy="346249"/>
            </a:xfrm>
            <a:prstGeom prst="rect">
              <a:avLst/>
            </a:prstGeom>
            <a:noFill/>
          </p:spPr>
          <p:txBody>
            <a:bodyPr wrap="none">
              <a:spAutoFit/>
            </a:bodyPr>
            <a:lstStyle/>
            <a:p>
              <a:pPr defTabSz="1016356" eaLnBrk="1" fontAlgn="auto" hangingPunct="1">
                <a:lnSpc>
                  <a:spcPts val="2200"/>
                </a:lnSpc>
                <a:spcBef>
                  <a:spcPts val="0"/>
                </a:spcBef>
                <a:spcAft>
                  <a:spcPts val="0"/>
                </a:spcAft>
                <a:defRPr/>
              </a:pPr>
              <a:r>
                <a:rPr lang="ja-JP" altLang="en-US" sz="1100" b="1" spc="200" dirty="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rPr>
                <a:t>物産展やご当地キャラなど、北海道づくし</a:t>
              </a:r>
              <a:endParaRPr lang="en-US" altLang="ja-JP" sz="1100" b="1" spc="200" dirty="0">
                <a:solidFill>
                  <a:schemeClr val="tx1">
                    <a:lumMod val="95000"/>
                    <a:lumOff val="5000"/>
                  </a:schemeClr>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xmlns="" id="{676C9F94-B2BA-5899-EA39-A007A545F8BB}"/>
                </a:ext>
              </a:extLst>
            </p:cNvPr>
            <p:cNvSpPr txBox="1"/>
            <p:nvPr/>
          </p:nvSpPr>
          <p:spPr>
            <a:xfrm>
              <a:off x="800100" y="1694621"/>
              <a:ext cx="4288353" cy="584775"/>
            </a:xfrm>
            <a:prstGeom prst="rect">
              <a:avLst/>
            </a:prstGeom>
            <a:noFill/>
          </p:spPr>
          <p:txBody>
            <a:bodyPr wrap="none" rtlCol="0">
              <a:spAutoFit/>
            </a:bodyPr>
            <a:lstStyle/>
            <a:p>
              <a:r>
                <a:rPr kumimoji="1" lang="ja-JP" altLang="en-US" sz="3200" b="1">
                  <a:latin typeface="メイリオ" panose="020B0604030504040204" pitchFamily="50" charset="-128"/>
                  <a:ea typeface="メイリオ" panose="020B0604030504040204" pitchFamily="50" charset="-128"/>
                </a:rPr>
                <a:t>北海道まるごとフェア</a:t>
              </a:r>
            </a:p>
          </p:txBody>
        </p:sp>
      </p:grpSp>
      <p:sp>
        <p:nvSpPr>
          <p:cNvPr id="17" name="テキスト ボックス 16">
            <a:extLst>
              <a:ext uri="{FF2B5EF4-FFF2-40B4-BE49-F238E27FC236}">
                <a16:creationId xmlns:a16="http://schemas.microsoft.com/office/drawing/2014/main" xmlns="" id="{4AFD5DFF-02FC-C025-6F39-0D4822373F55}"/>
              </a:ext>
            </a:extLst>
          </p:cNvPr>
          <p:cNvSpPr txBox="1"/>
          <p:nvPr/>
        </p:nvSpPr>
        <p:spPr>
          <a:xfrm>
            <a:off x="3428211" y="3125980"/>
            <a:ext cx="2324675" cy="600164"/>
          </a:xfrm>
          <a:prstGeom prst="rect">
            <a:avLst/>
          </a:prstGeom>
          <a:noFill/>
        </p:spPr>
        <p:txBody>
          <a:bodyPr wrap="none" rtlCol="0">
            <a:spAutoFit/>
          </a:bodyPr>
          <a:lstStyle/>
          <a:p>
            <a:r>
              <a:rPr kumimoji="1" lang="en-US" altLang="ja-JP" sz="1100" dirty="0">
                <a:latin typeface="メイリオ" panose="020B0604030504040204" pitchFamily="50" charset="-128"/>
                <a:ea typeface="メイリオ" panose="020B0604030504040204" pitchFamily="50" charset="-128"/>
              </a:rPr>
              <a:t>11</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00</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21</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00</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LO.20</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a:t>
            </a:r>
          </a:p>
          <a:p>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00</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20</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00</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LO.19</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a:t>
            </a:r>
          </a:p>
          <a:p>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00</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18</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00</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LO.17</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a:t>
            </a:r>
          </a:p>
        </p:txBody>
      </p:sp>
      <p:sp>
        <p:nvSpPr>
          <p:cNvPr id="19" name="テキスト ボックス 18">
            <a:extLst>
              <a:ext uri="{FF2B5EF4-FFF2-40B4-BE49-F238E27FC236}">
                <a16:creationId xmlns:a16="http://schemas.microsoft.com/office/drawing/2014/main" xmlns="" id="{B99F451A-0A38-F1A5-80CA-332368D835F1}"/>
              </a:ext>
            </a:extLst>
          </p:cNvPr>
          <p:cNvSpPr txBox="1"/>
          <p:nvPr/>
        </p:nvSpPr>
        <p:spPr>
          <a:xfrm>
            <a:off x="560439" y="2816941"/>
            <a:ext cx="4753224" cy="261610"/>
          </a:xfrm>
          <a:prstGeom prst="rect">
            <a:avLst/>
          </a:prstGeom>
          <a:noFill/>
        </p:spPr>
        <p:txBody>
          <a:bodyPr wrap="none" lIns="91440" tIns="45720" rIns="91440" bIns="45720" rtlCol="0" anchor="t">
            <a:spAutoFit/>
          </a:bodyPr>
          <a:lstStyle/>
          <a:p>
            <a:r>
              <a:rPr lang="ja-JP" altLang="ja-JP" sz="1100" b="1">
                <a:solidFill>
                  <a:srgbClr val="231F20"/>
                </a:solidFill>
                <a:latin typeface="メイリオ"/>
                <a:ea typeface="メイリオ"/>
                <a:cs typeface="メイリオ" panose="020B0604030504040204" pitchFamily="50" charset="-128"/>
              </a:rPr>
              <a:t>【開催日程】</a:t>
            </a:r>
            <a:r>
              <a:rPr lang="ja-JP" altLang="en-US" sz="1100">
                <a:solidFill>
                  <a:srgbClr val="231F20"/>
                </a:solidFill>
                <a:latin typeface="メイリオ"/>
                <a:ea typeface="メイリオ"/>
                <a:cs typeface="メイリオ" panose="020B0604030504040204" pitchFamily="50" charset="-128"/>
              </a:rPr>
              <a:t>　</a:t>
            </a:r>
            <a:r>
              <a:rPr lang="en-US" altLang="ja-JP" sz="1100">
                <a:solidFill>
                  <a:srgbClr val="231F20"/>
                </a:solidFill>
                <a:latin typeface="メイリオ"/>
                <a:ea typeface="メイリオ"/>
                <a:cs typeface="メイリオ" panose="020B0604030504040204" pitchFamily="50" charset="-128"/>
              </a:rPr>
              <a:t>2024</a:t>
            </a:r>
            <a:r>
              <a:rPr lang="ja-JP" altLang="ja-JP" sz="1100">
                <a:solidFill>
                  <a:srgbClr val="231F20"/>
                </a:solidFill>
                <a:latin typeface="メイリオ"/>
                <a:ea typeface="メイリオ"/>
                <a:cs typeface="メイリオ" panose="020B0604030504040204" pitchFamily="50" charset="-128"/>
              </a:rPr>
              <a:t>年</a:t>
            </a:r>
            <a:r>
              <a:rPr lang="en-US" altLang="ja-JP" sz="1100">
                <a:solidFill>
                  <a:srgbClr val="231F20"/>
                </a:solidFill>
                <a:latin typeface="メイリオ"/>
                <a:ea typeface="メイリオ"/>
                <a:cs typeface="メイリオ" panose="020B0604030504040204" pitchFamily="50" charset="-128"/>
              </a:rPr>
              <a:t>10</a:t>
            </a:r>
            <a:r>
              <a:rPr lang="ja-JP" altLang="ja-JP" sz="1100">
                <a:solidFill>
                  <a:srgbClr val="231F20"/>
                </a:solidFill>
                <a:latin typeface="メイリオ"/>
                <a:ea typeface="メイリオ"/>
                <a:cs typeface="メイリオ" panose="020B0604030504040204" pitchFamily="50" charset="-128"/>
              </a:rPr>
              <a:t>月</a:t>
            </a:r>
            <a:r>
              <a:rPr lang="en-US" altLang="ja-JP" sz="1100">
                <a:solidFill>
                  <a:srgbClr val="231F20"/>
                </a:solidFill>
                <a:latin typeface="メイリオ"/>
                <a:ea typeface="メイリオ"/>
                <a:cs typeface="メイリオ" panose="020B0604030504040204" pitchFamily="50" charset="-128"/>
              </a:rPr>
              <a:t>10</a:t>
            </a:r>
            <a:r>
              <a:rPr lang="ja-JP" altLang="ja-JP" sz="1100">
                <a:solidFill>
                  <a:srgbClr val="231F20"/>
                </a:solidFill>
                <a:latin typeface="メイリオ"/>
                <a:ea typeface="メイリオ"/>
                <a:cs typeface="メイリオ" panose="020B0604030504040204" pitchFamily="50" charset="-128"/>
              </a:rPr>
              <a:t>日（</a:t>
            </a:r>
            <a:r>
              <a:rPr lang="ja-JP" altLang="en-US" sz="1100">
                <a:solidFill>
                  <a:srgbClr val="231F20"/>
                </a:solidFill>
                <a:latin typeface="メイリオ"/>
                <a:ea typeface="メイリオ"/>
                <a:cs typeface="メイリオ" panose="020B0604030504040204" pitchFamily="50" charset="-128"/>
              </a:rPr>
              <a:t>木</a:t>
            </a:r>
            <a:r>
              <a:rPr lang="ja-JP" altLang="ja-JP" sz="1100">
                <a:solidFill>
                  <a:srgbClr val="231F20"/>
                </a:solidFill>
                <a:latin typeface="メイリオ"/>
                <a:ea typeface="メイリオ"/>
                <a:cs typeface="メイリオ" panose="020B0604030504040204" pitchFamily="50" charset="-128"/>
              </a:rPr>
              <a:t>）～</a:t>
            </a:r>
            <a:r>
              <a:rPr lang="en-US" altLang="ja-JP" sz="1100">
                <a:solidFill>
                  <a:srgbClr val="231F20"/>
                </a:solidFill>
                <a:latin typeface="メイリオ"/>
                <a:ea typeface="メイリオ"/>
                <a:cs typeface="メイリオ" panose="020B0604030504040204" pitchFamily="50" charset="-128"/>
              </a:rPr>
              <a:t>10</a:t>
            </a:r>
            <a:r>
              <a:rPr lang="ja-JP" altLang="en-US" sz="1100">
                <a:solidFill>
                  <a:srgbClr val="231F20"/>
                </a:solidFill>
                <a:latin typeface="メイリオ"/>
                <a:ea typeface="メイリオ"/>
                <a:cs typeface="メイリオ" panose="020B0604030504040204" pitchFamily="50" charset="-128"/>
              </a:rPr>
              <a:t>月</a:t>
            </a:r>
            <a:r>
              <a:rPr lang="en-US" altLang="ja-JP" sz="1100">
                <a:solidFill>
                  <a:srgbClr val="231F20"/>
                </a:solidFill>
                <a:latin typeface="メイリオ"/>
                <a:ea typeface="メイリオ"/>
                <a:cs typeface="メイリオ" panose="020B0604030504040204" pitchFamily="50" charset="-128"/>
              </a:rPr>
              <a:t>14</a:t>
            </a:r>
            <a:r>
              <a:rPr lang="ja-JP" altLang="ja-JP" sz="1100">
                <a:solidFill>
                  <a:srgbClr val="231F20"/>
                </a:solidFill>
                <a:latin typeface="メイリオ"/>
                <a:ea typeface="メイリオ"/>
                <a:cs typeface="メイリオ" panose="020B0604030504040204" pitchFamily="50" charset="-128"/>
              </a:rPr>
              <a:t>日（</a:t>
            </a:r>
            <a:r>
              <a:rPr lang="ja-JP" altLang="en-US" sz="1100">
                <a:solidFill>
                  <a:srgbClr val="231F20"/>
                </a:solidFill>
                <a:latin typeface="メイリオ"/>
                <a:ea typeface="メイリオ"/>
                <a:cs typeface="メイリオ" panose="020B0604030504040204" pitchFamily="50" charset="-128"/>
              </a:rPr>
              <a:t>月祝</a:t>
            </a:r>
            <a:r>
              <a:rPr lang="ja-JP" altLang="ja-JP" sz="1100">
                <a:solidFill>
                  <a:srgbClr val="231F20"/>
                </a:solidFill>
                <a:latin typeface="メイリオ"/>
                <a:ea typeface="メイリオ"/>
                <a:cs typeface="メイリオ" panose="020B0604030504040204" pitchFamily="50" charset="-128"/>
              </a:rPr>
              <a:t>）</a:t>
            </a:r>
            <a:r>
              <a:rPr lang="en-US" altLang="ja-JP" sz="1100">
                <a:solidFill>
                  <a:srgbClr val="231F20"/>
                </a:solidFill>
                <a:latin typeface="メイリオ"/>
                <a:ea typeface="メイリオ"/>
                <a:cs typeface="メイリオ" panose="020B0604030504040204" pitchFamily="50" charset="-128"/>
              </a:rPr>
              <a:t>[</a:t>
            </a:r>
            <a:r>
              <a:rPr lang="ja-JP" altLang="en-US" sz="1100">
                <a:solidFill>
                  <a:srgbClr val="231F20"/>
                </a:solidFill>
                <a:latin typeface="メイリオ"/>
                <a:ea typeface="メイリオ"/>
                <a:cs typeface="メイリオ" panose="020B0604030504040204" pitchFamily="50" charset="-128"/>
              </a:rPr>
              <a:t>５日間</a:t>
            </a:r>
            <a:r>
              <a:rPr lang="en-US" altLang="ja-JP" sz="1100">
                <a:solidFill>
                  <a:srgbClr val="231F20"/>
                </a:solidFill>
                <a:latin typeface="メイリオ"/>
                <a:ea typeface="メイリオ"/>
                <a:cs typeface="メイリオ" panose="020B0604030504040204" pitchFamily="50" charset="-128"/>
              </a:rPr>
              <a:t>]</a:t>
            </a:r>
            <a:endParaRPr lang="en-US" altLang="ja-JP" sz="1100" u="sng">
              <a:solidFill>
                <a:srgbClr val="231F20"/>
              </a:solidFill>
              <a:latin typeface="メイリオ"/>
              <a:ea typeface="メイリオ"/>
              <a:cs typeface="メイリオ" panose="020B0604030504040204" pitchFamily="50" charset="-128"/>
            </a:endParaRPr>
          </a:p>
        </p:txBody>
      </p:sp>
      <p:sp>
        <p:nvSpPr>
          <p:cNvPr id="20" name="テキスト ボックス 19">
            <a:extLst>
              <a:ext uri="{FF2B5EF4-FFF2-40B4-BE49-F238E27FC236}">
                <a16:creationId xmlns:a16="http://schemas.microsoft.com/office/drawing/2014/main" xmlns="" id="{78315E7C-6EE5-8794-E55D-5FC5AD2BA348}"/>
              </a:ext>
            </a:extLst>
          </p:cNvPr>
          <p:cNvSpPr txBox="1"/>
          <p:nvPr/>
        </p:nvSpPr>
        <p:spPr>
          <a:xfrm>
            <a:off x="574372" y="4460077"/>
            <a:ext cx="5556329" cy="2267287"/>
          </a:xfrm>
          <a:prstGeom prst="rect">
            <a:avLst/>
          </a:prstGeom>
          <a:noFill/>
        </p:spPr>
        <p:txBody>
          <a:bodyPr wrap="none" rtlCol="0">
            <a:spAutoFit/>
          </a:bodyPr>
          <a:lstStyle/>
          <a:p>
            <a:pPr defTabSz="1016356" eaLnBrk="1" fontAlgn="auto" hangingPunct="1">
              <a:spcBef>
                <a:spcPts val="438"/>
              </a:spcBef>
              <a:spcAft>
                <a:spcPts val="0"/>
              </a:spcAft>
              <a:defRPr/>
            </a:pPr>
            <a:r>
              <a:rPr lang="ja-JP" altLang="ja-JP" sz="1100" b="1" dirty="0">
                <a:latin typeface="メイリオ" panose="020B0604030504040204" pitchFamily="50" charset="-128"/>
                <a:ea typeface="メイリオ" panose="020B0604030504040204" pitchFamily="50" charset="-128"/>
                <a:cs typeface="メイリオ" panose="020B0604030504040204" pitchFamily="50" charset="-128"/>
              </a:rPr>
              <a:t>【主　　催】</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㈱サンシャインシティ</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a:spcBef>
                <a:spcPts val="438"/>
              </a:spcBef>
              <a:defRPr/>
            </a:pPr>
            <a:r>
              <a:rPr lang="ja-JP"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共</a:t>
            </a:r>
            <a:r>
              <a:rPr lang="ja-JP" altLang="ja-JP" sz="1100" b="1" dirty="0">
                <a:latin typeface="メイリオ" panose="020B0604030504040204" pitchFamily="50" charset="-128"/>
                <a:ea typeface="メイリオ" panose="020B0604030504040204" pitchFamily="50" charset="-128"/>
                <a:cs typeface="メイリオ" panose="020B0604030504040204" pitchFamily="50" charset="-128"/>
              </a:rPr>
              <a:t>　　催】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一社</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北海道商工会議所連合会  </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a:spcBef>
                <a:spcPts val="438"/>
              </a:spcBef>
              <a:defRPr/>
            </a:pPr>
            <a:r>
              <a:rPr lang="ja-JP"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後　　援</a:t>
            </a:r>
            <a:r>
              <a:rPr lang="ja-JP"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北海道経済産業局、北海道、札幌市、東京都豊島区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予定</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a:spcBef>
                <a:spcPts val="438"/>
              </a:spcBef>
              <a:defRPr/>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a:spcBef>
                <a:spcPts val="438"/>
              </a:spcBef>
              <a:defRPr/>
            </a:pP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事 務 局</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北海道まるごとフェア運営事務局</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a:spcBef>
                <a:spcPts val="438"/>
              </a:spcBef>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東京都豊島区東池袋</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3-1-3</a:t>
            </a:r>
          </a:p>
          <a:p>
            <a:pPr defTabSz="1016356">
              <a:spcBef>
                <a:spcPts val="438"/>
              </a:spcBef>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サンシャインシティ ワールドインポートマート</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5F</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㈱セットアップ内）</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defTabSz="1016356">
              <a:spcBef>
                <a:spcPts val="438"/>
              </a:spcBef>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6356" eaLnBrk="1" fontAlgn="auto" hangingPunct="1">
              <a:spcBef>
                <a:spcPts val="0"/>
              </a:spcBef>
              <a:spcAft>
                <a:spcPts val="0"/>
              </a:spcAft>
              <a:defRPr/>
            </a:pPr>
            <a:r>
              <a:rPr lang="ja-JP" altLang="ja-JP" sz="1100" b="1"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【開催</a:t>
            </a:r>
            <a:r>
              <a:rPr lang="ja-JP" altLang="en-US" sz="1100" b="1"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場所</a:t>
            </a:r>
            <a:r>
              <a:rPr lang="ja-JP" altLang="ja-JP" sz="1100" b="1"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　池袋・サンシャインシティ　展示ホール</a:t>
            </a:r>
            <a:r>
              <a:rPr lang="en-US" altLang="ja-JP" sz="11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A</a:t>
            </a:r>
          </a:p>
          <a:p>
            <a:pPr defTabSz="1016356" eaLnBrk="1" fontAlgn="auto" hangingPunct="1">
              <a:spcBef>
                <a:spcPts val="0"/>
              </a:spcBef>
              <a:spcAft>
                <a:spcPts val="0"/>
              </a:spcAft>
              <a:defRPr/>
            </a:pPr>
            <a:r>
              <a:rPr lang="en-US" altLang="ja-JP" sz="10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rgbClr val="231F20"/>
                </a:solidFill>
                <a:latin typeface="メイリオ" panose="020B0604030504040204" pitchFamily="50" charset="-128"/>
                <a:ea typeface="メイリオ" panose="020B0604030504040204" pitchFamily="50" charset="-128"/>
                <a:cs typeface="Meiryo UI" panose="020B0604030504040204" pitchFamily="50" charset="-128"/>
              </a:rPr>
              <a:t>東京都豊島区東池袋３</a:t>
            </a:r>
            <a:r>
              <a:rPr lang="en-US" altLang="ja-JP" sz="1000" dirty="0">
                <a:solidFill>
                  <a:srgbClr val="231F20"/>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dirty="0">
                <a:solidFill>
                  <a:srgbClr val="231F20"/>
                </a:solidFill>
                <a:latin typeface="メイリオ" panose="020B0604030504040204" pitchFamily="50" charset="-128"/>
                <a:ea typeface="メイリオ" panose="020B0604030504040204" pitchFamily="50" charset="-128"/>
                <a:cs typeface="Meiryo UI" panose="020B0604030504040204" pitchFamily="50" charset="-128"/>
              </a:rPr>
              <a:t>１</a:t>
            </a:r>
            <a:r>
              <a:rPr lang="en-US" altLang="ja-JP" sz="1000" dirty="0">
                <a:solidFill>
                  <a:srgbClr val="231F20"/>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00" dirty="0">
                <a:solidFill>
                  <a:srgbClr val="231F20"/>
                </a:solidFill>
                <a:latin typeface="メイリオ" panose="020B0604030504040204" pitchFamily="50" charset="-128"/>
                <a:ea typeface="メイリオ" panose="020B0604030504040204" pitchFamily="50" charset="-128"/>
                <a:cs typeface="Meiryo UI" panose="020B0604030504040204" pitchFamily="50" charset="-128"/>
              </a:rPr>
              <a:t>３</a:t>
            </a:r>
            <a:endParaRPr lang="en-US" altLang="ja-JP" sz="1000" dirty="0">
              <a:solidFill>
                <a:srgbClr val="231F20"/>
              </a:solidFill>
              <a:latin typeface="メイリオ" panose="020B0604030504040204" pitchFamily="50" charset="-128"/>
              <a:ea typeface="メイリオ" panose="020B0604030504040204" pitchFamily="50" charset="-128"/>
              <a:cs typeface="Meiryo UI" panose="020B0604030504040204" pitchFamily="50" charset="-128"/>
            </a:endParaRPr>
          </a:p>
          <a:p>
            <a:pPr defTabSz="1016356" eaLnBrk="1" fontAlgn="auto" hangingPunct="1">
              <a:spcBef>
                <a:spcPts val="0"/>
              </a:spcBef>
              <a:spcAft>
                <a:spcPts val="0"/>
              </a:spcAft>
              <a:defRPr/>
            </a:pPr>
            <a:r>
              <a:rPr lang="ja-JP" altLang="en-US" sz="1000" dirty="0">
                <a:solidFill>
                  <a:srgbClr val="231F20"/>
                </a:solidFill>
                <a:latin typeface="メイリオ" panose="020B0604030504040204" pitchFamily="50" charset="-128"/>
                <a:ea typeface="メイリオ" panose="020B0604030504040204" pitchFamily="50" charset="-128"/>
                <a:cs typeface="Meiryo UI" panose="020B0604030504040204" pitchFamily="50" charset="-128"/>
              </a:rPr>
              <a:t>　　　　　　　　 　サンシャインシティ ワールドインポートマートビル</a:t>
            </a:r>
            <a:r>
              <a:rPr lang="en-US" altLang="ja-JP" sz="1000" dirty="0">
                <a:solidFill>
                  <a:srgbClr val="231F20"/>
                </a:solidFill>
                <a:latin typeface="メイリオ" panose="020B0604030504040204" pitchFamily="50" charset="-128"/>
                <a:ea typeface="メイリオ" panose="020B0604030504040204" pitchFamily="50" charset="-128"/>
                <a:cs typeface="Meiryo UI" panose="020B0604030504040204" pitchFamily="50" charset="-128"/>
              </a:rPr>
              <a:t>4F</a:t>
            </a:r>
            <a:r>
              <a:rPr lang="ja-JP" altLang="en-US" sz="1000" dirty="0">
                <a:solidFill>
                  <a:srgbClr val="231F20"/>
                </a:solidFill>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1000" dirty="0">
              <a:solidFill>
                <a:srgbClr val="231F20"/>
              </a:solidFill>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361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xmlns="" id="{15ADF1FF-8EE0-D9F8-A52E-4E64AD47A802}"/>
              </a:ext>
            </a:extLst>
          </p:cNvPr>
          <p:cNvGrpSpPr/>
          <p:nvPr/>
        </p:nvGrpSpPr>
        <p:grpSpPr>
          <a:xfrm>
            <a:off x="3298074" y="4322135"/>
            <a:ext cx="3129081" cy="1387549"/>
            <a:chOff x="3583361" y="4360639"/>
            <a:chExt cx="2857074" cy="1266931"/>
          </a:xfrm>
        </p:grpSpPr>
        <p:pic>
          <p:nvPicPr>
            <p:cNvPr id="7" name="図 6" descr="屋内, キッチン, 女性, カウンター が含まれている画像&#10;&#10;自動的に生成された説明">
              <a:extLst>
                <a:ext uri="{FF2B5EF4-FFF2-40B4-BE49-F238E27FC236}">
                  <a16:creationId xmlns:a16="http://schemas.microsoft.com/office/drawing/2014/main" xmlns="" id="{6C6440DB-1B23-D70A-6200-3F12770E51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3361" y="4361334"/>
              <a:ext cx="960896" cy="640196"/>
            </a:xfrm>
            <a:prstGeom prst="rect">
              <a:avLst/>
            </a:prstGeom>
          </p:spPr>
        </p:pic>
        <p:pic>
          <p:nvPicPr>
            <p:cNvPr id="9" name="図 8" descr="レストランで食事する人たち&#10;&#10;中程度の精度で自動的に生成された説明">
              <a:extLst>
                <a:ext uri="{FF2B5EF4-FFF2-40B4-BE49-F238E27FC236}">
                  <a16:creationId xmlns:a16="http://schemas.microsoft.com/office/drawing/2014/main" xmlns="" id="{1CC42A3F-D6CF-D9C5-B280-D5D92E4D1B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257" y="4360639"/>
              <a:ext cx="949034" cy="632294"/>
            </a:xfrm>
            <a:prstGeom prst="rect">
              <a:avLst/>
            </a:prstGeom>
          </p:spPr>
        </p:pic>
        <p:pic>
          <p:nvPicPr>
            <p:cNvPr id="11" name="図 10" descr="人, 屋内, 食品, テーブル が含まれている画像&#10;&#10;自動的に生成された説明">
              <a:extLst>
                <a:ext uri="{FF2B5EF4-FFF2-40B4-BE49-F238E27FC236}">
                  <a16:creationId xmlns:a16="http://schemas.microsoft.com/office/drawing/2014/main" xmlns="" id="{2FBCBBA3-695B-89B5-2B25-C88EB90488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3291" y="4370495"/>
              <a:ext cx="947144" cy="631035"/>
            </a:xfrm>
            <a:prstGeom prst="rect">
              <a:avLst/>
            </a:prstGeom>
          </p:spPr>
        </p:pic>
        <p:pic>
          <p:nvPicPr>
            <p:cNvPr id="13" name="図 12" descr="キッチンで料理をしている人達&#10;&#10;中程度の精度で自動的に生成された説明">
              <a:extLst>
                <a:ext uri="{FF2B5EF4-FFF2-40B4-BE49-F238E27FC236}">
                  <a16:creationId xmlns:a16="http://schemas.microsoft.com/office/drawing/2014/main" xmlns="" id="{6DC65712-61B1-2678-6DE4-94265443F1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3362" y="4987373"/>
              <a:ext cx="960896" cy="640197"/>
            </a:xfrm>
            <a:prstGeom prst="rect">
              <a:avLst/>
            </a:prstGeom>
          </p:spPr>
        </p:pic>
        <p:pic>
          <p:nvPicPr>
            <p:cNvPr id="15" name="図 14" descr="人, 屋内, 民衆, 立つ が含まれている画像&#10;&#10;自動的に生成された説明">
              <a:extLst>
                <a:ext uri="{FF2B5EF4-FFF2-40B4-BE49-F238E27FC236}">
                  <a16:creationId xmlns:a16="http://schemas.microsoft.com/office/drawing/2014/main" xmlns="" id="{69643F68-6418-1C4C-8868-D4EFE952E2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4257" y="4987372"/>
              <a:ext cx="960896" cy="640197"/>
            </a:xfrm>
            <a:prstGeom prst="rect">
              <a:avLst/>
            </a:prstGeom>
          </p:spPr>
        </p:pic>
        <p:pic>
          <p:nvPicPr>
            <p:cNvPr id="17" name="図 16" descr="屋内, 食品, 人, ドーナツ が含まれている画像&#10;&#10;自動的に生成された説明">
              <a:extLst>
                <a:ext uri="{FF2B5EF4-FFF2-40B4-BE49-F238E27FC236}">
                  <a16:creationId xmlns:a16="http://schemas.microsoft.com/office/drawing/2014/main" xmlns="" id="{758DE708-9D16-8736-0898-49632A065E9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431"/>
            <a:stretch/>
          </p:blipFill>
          <p:spPr>
            <a:xfrm>
              <a:off x="5493291" y="4987372"/>
              <a:ext cx="947144" cy="640197"/>
            </a:xfrm>
            <a:prstGeom prst="rect">
              <a:avLst/>
            </a:prstGeom>
          </p:spPr>
        </p:pic>
      </p:grpSp>
      <p:sp>
        <p:nvSpPr>
          <p:cNvPr id="28" name="正方形/長方形 27">
            <a:extLst>
              <a:ext uri="{FF2B5EF4-FFF2-40B4-BE49-F238E27FC236}">
                <a16:creationId xmlns:a16="http://schemas.microsoft.com/office/drawing/2014/main" xmlns="" id="{6D091421-1E0E-101E-C7B5-00A6DE057F89}"/>
              </a:ext>
            </a:extLst>
          </p:cNvPr>
          <p:cNvSpPr/>
          <p:nvPr/>
        </p:nvSpPr>
        <p:spPr>
          <a:xfrm>
            <a:off x="577516" y="1610271"/>
            <a:ext cx="6015789" cy="3638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xmlns="" id="{E1EE1CF9-32FA-1F5A-35AF-643A5E899A94}"/>
              </a:ext>
            </a:extLst>
          </p:cNvPr>
          <p:cNvSpPr/>
          <p:nvPr/>
        </p:nvSpPr>
        <p:spPr>
          <a:xfrm>
            <a:off x="577516" y="3756075"/>
            <a:ext cx="6015789" cy="3638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xmlns="" id="{B80B9380-2567-2292-F535-6ECE64095AF2}"/>
              </a:ext>
            </a:extLst>
          </p:cNvPr>
          <p:cNvSpPr/>
          <p:nvPr/>
        </p:nvSpPr>
        <p:spPr>
          <a:xfrm>
            <a:off x="577516" y="1610270"/>
            <a:ext cx="6015789" cy="20030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xmlns="" id="{B918D327-BBBF-AB34-3254-96237166AA1B}"/>
              </a:ext>
            </a:extLst>
          </p:cNvPr>
          <p:cNvSpPr/>
          <p:nvPr/>
        </p:nvSpPr>
        <p:spPr>
          <a:xfrm>
            <a:off x="577516" y="3791376"/>
            <a:ext cx="6015789" cy="20894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xmlns="" id="{3BE36819-A6B4-EFBD-9E0A-7245E6650410}"/>
              </a:ext>
            </a:extLst>
          </p:cNvPr>
          <p:cNvSpPr>
            <a:spLocks noGrp="1"/>
          </p:cNvSpPr>
          <p:nvPr>
            <p:ph type="sldNum" sz="quarter" idx="12"/>
          </p:nvPr>
        </p:nvSpPr>
        <p:spPr/>
        <p:txBody>
          <a:bodyPr/>
          <a:lstStyle/>
          <a:p>
            <a:fld id="{6B602FC4-DEC8-4D6F-8C46-7B8874FEDBEB}" type="slidenum">
              <a:rPr kumimoji="1" lang="ja-JP" altLang="en-US" smtClean="0"/>
              <a:pPr/>
              <a:t>4</a:t>
            </a:fld>
            <a:endParaRPr kumimoji="1" lang="ja-JP" altLang="en-US"/>
          </a:p>
        </p:txBody>
      </p:sp>
      <p:sp>
        <p:nvSpPr>
          <p:cNvPr id="3" name="正方形/長方形 2">
            <a:extLst>
              <a:ext uri="{FF2B5EF4-FFF2-40B4-BE49-F238E27FC236}">
                <a16:creationId xmlns:a16="http://schemas.microsoft.com/office/drawing/2014/main" xmlns="" id="{F8A4C5F5-7CA6-036E-EE96-1D21381696E6}"/>
              </a:ext>
            </a:extLst>
          </p:cNvPr>
          <p:cNvSpPr/>
          <p:nvPr/>
        </p:nvSpPr>
        <p:spPr>
          <a:xfrm>
            <a:off x="559993" y="946609"/>
            <a:ext cx="1036320" cy="2525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xmlns="" id="{18B9E073-9797-2E30-58FD-FBCE685FA236}"/>
              </a:ext>
            </a:extLst>
          </p:cNvPr>
          <p:cNvSpPr txBox="1"/>
          <p:nvPr/>
        </p:nvSpPr>
        <p:spPr>
          <a:xfrm>
            <a:off x="629663" y="963676"/>
            <a:ext cx="894797" cy="261610"/>
          </a:xfrm>
          <a:prstGeom prst="rect">
            <a:avLst/>
          </a:prstGeom>
          <a:noFill/>
        </p:spPr>
        <p:txBody>
          <a:bodyPr wrap="none" rtlCol="0">
            <a:spAutoFit/>
          </a:bodyPr>
          <a:lstStyle/>
          <a:p>
            <a:r>
              <a:rPr kumimoji="1" lang="en-US" altLang="ja-JP" sz="1100" b="1">
                <a:solidFill>
                  <a:schemeClr val="bg1"/>
                </a:solidFill>
                <a:latin typeface="メイリオ" panose="020B0604030504040204" pitchFamily="50" charset="-128"/>
                <a:ea typeface="メイリオ" panose="020B0604030504040204" pitchFamily="50" charset="-128"/>
              </a:rPr>
              <a:t>3.</a:t>
            </a:r>
            <a:r>
              <a:rPr kumimoji="1" lang="ja-JP" altLang="en-US" sz="1100" b="1">
                <a:solidFill>
                  <a:schemeClr val="bg1"/>
                </a:solidFill>
                <a:latin typeface="メイリオ" panose="020B0604030504040204" pitchFamily="50" charset="-128"/>
                <a:ea typeface="メイリオ" panose="020B0604030504040204" pitchFamily="50" charset="-128"/>
              </a:rPr>
              <a:t>会場構成</a:t>
            </a:r>
          </a:p>
        </p:txBody>
      </p:sp>
      <p:sp>
        <p:nvSpPr>
          <p:cNvPr id="6" name="テキスト ボックス 5">
            <a:extLst>
              <a:ext uri="{FF2B5EF4-FFF2-40B4-BE49-F238E27FC236}">
                <a16:creationId xmlns:a16="http://schemas.microsoft.com/office/drawing/2014/main" xmlns="" id="{A44AB7A7-7435-59A3-A842-374AFC535EEC}"/>
              </a:ext>
            </a:extLst>
          </p:cNvPr>
          <p:cNvSpPr txBox="1"/>
          <p:nvPr/>
        </p:nvSpPr>
        <p:spPr>
          <a:xfrm>
            <a:off x="493295" y="1323472"/>
            <a:ext cx="4557658" cy="261610"/>
          </a:xfrm>
          <a:prstGeom prst="rect">
            <a:avLst/>
          </a:prstGeom>
          <a:noFill/>
        </p:spPr>
        <p:txBody>
          <a:bodyPr wrap="none" rtlCol="0">
            <a:spAutoFit/>
          </a:bodyPr>
          <a:lstStyle/>
          <a:p>
            <a:r>
              <a:rPr kumimoji="1" lang="ja-JP" altLang="en-US" sz="1100">
                <a:latin typeface="メイリオ" panose="020B0604030504040204" pitchFamily="50" charset="-128"/>
                <a:ea typeface="メイリオ" panose="020B0604030504040204" pitchFamily="50" charset="-128"/>
              </a:rPr>
              <a:t>会場は、飲食ブースと物販ブース、さらに主催者企画で構成します。</a:t>
            </a:r>
          </a:p>
        </p:txBody>
      </p:sp>
      <p:sp>
        <p:nvSpPr>
          <p:cNvPr id="23" name="テキスト ボックス 22">
            <a:extLst>
              <a:ext uri="{FF2B5EF4-FFF2-40B4-BE49-F238E27FC236}">
                <a16:creationId xmlns:a16="http://schemas.microsoft.com/office/drawing/2014/main" xmlns="" id="{FD0CA78A-9E83-C32F-20C4-39B3456681DD}"/>
              </a:ext>
            </a:extLst>
          </p:cNvPr>
          <p:cNvSpPr txBox="1"/>
          <p:nvPr/>
        </p:nvSpPr>
        <p:spPr>
          <a:xfrm>
            <a:off x="684531" y="1713014"/>
            <a:ext cx="1107996" cy="276999"/>
          </a:xfrm>
          <a:prstGeom prst="rect">
            <a:avLst/>
          </a:prstGeom>
          <a:noFill/>
        </p:spPr>
        <p:txBody>
          <a:bodyPr wrap="none" rtlCol="0">
            <a:spAutoFit/>
          </a:bodyPr>
          <a:lstStyle/>
          <a:p>
            <a:r>
              <a:rPr kumimoji="1" lang="ja-JP" altLang="en-US" sz="1200" b="1">
                <a:solidFill>
                  <a:schemeClr val="bg1"/>
                </a:solidFill>
                <a:latin typeface="メイリオ" panose="020B0604030504040204" pitchFamily="50" charset="-128"/>
                <a:ea typeface="メイリオ" panose="020B0604030504040204" pitchFamily="50" charset="-128"/>
              </a:rPr>
              <a:t>①飲食ブース</a:t>
            </a:r>
          </a:p>
        </p:txBody>
      </p:sp>
      <p:sp>
        <p:nvSpPr>
          <p:cNvPr id="27" name="テキスト ボックス 26">
            <a:extLst>
              <a:ext uri="{FF2B5EF4-FFF2-40B4-BE49-F238E27FC236}">
                <a16:creationId xmlns:a16="http://schemas.microsoft.com/office/drawing/2014/main" xmlns="" id="{8B668A22-B3E8-B8A4-E99B-EFE4ECA7BAB3}"/>
              </a:ext>
            </a:extLst>
          </p:cNvPr>
          <p:cNvSpPr txBox="1"/>
          <p:nvPr/>
        </p:nvSpPr>
        <p:spPr>
          <a:xfrm>
            <a:off x="684531" y="3822652"/>
            <a:ext cx="1107996" cy="276999"/>
          </a:xfrm>
          <a:prstGeom prst="rect">
            <a:avLst/>
          </a:prstGeom>
          <a:noFill/>
        </p:spPr>
        <p:txBody>
          <a:bodyPr wrap="none" rtlCol="0">
            <a:spAutoFit/>
          </a:bodyPr>
          <a:lstStyle/>
          <a:p>
            <a:r>
              <a:rPr kumimoji="1" lang="ja-JP" altLang="en-US" sz="1200" b="1">
                <a:solidFill>
                  <a:schemeClr val="bg1"/>
                </a:solidFill>
                <a:latin typeface="メイリオ" panose="020B0604030504040204" pitchFamily="50" charset="-128"/>
                <a:ea typeface="メイリオ" panose="020B0604030504040204" pitchFamily="50" charset="-128"/>
              </a:rPr>
              <a:t>②物販ブース</a:t>
            </a:r>
          </a:p>
        </p:txBody>
      </p:sp>
      <p:sp>
        <p:nvSpPr>
          <p:cNvPr id="1031" name="テキスト ボックス 104">
            <a:extLst>
              <a:ext uri="{FF2B5EF4-FFF2-40B4-BE49-F238E27FC236}">
                <a16:creationId xmlns:a16="http://schemas.microsoft.com/office/drawing/2014/main" xmlns="" id="{628827A7-B13C-8637-E149-C25AECF02917}"/>
              </a:ext>
            </a:extLst>
          </p:cNvPr>
          <p:cNvSpPr txBox="1">
            <a:spLocks noChangeArrowheads="1"/>
          </p:cNvSpPr>
          <p:nvPr/>
        </p:nvSpPr>
        <p:spPr bwMode="auto">
          <a:xfrm>
            <a:off x="742712" y="2069168"/>
            <a:ext cx="2454183"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400"/>
              </a:lnSpc>
              <a:spcBef>
                <a:spcPct val="0"/>
              </a:spcBef>
              <a:buFontTx/>
              <a:buNone/>
            </a:pPr>
            <a:r>
              <a:rPr lang="ja-JP" altLang="en-US" sz="1000">
                <a:latin typeface="メイリオ" panose="020B0604030504040204" pitchFamily="50" charset="-128"/>
                <a:ea typeface="メイリオ" panose="020B0604030504040204" pitchFamily="50" charset="-128"/>
              </a:rPr>
              <a:t>ラーメンやスープカレー、ザンギ、海鮮丼など、北海道のご当地グルメから、北海道の農畜産物や魚介類、乳製品などを使用したメニューまで、北海道ならではの北の味覚をご提供していただきます。</a:t>
            </a:r>
          </a:p>
        </p:txBody>
      </p:sp>
      <p:sp>
        <p:nvSpPr>
          <p:cNvPr id="1043" name="テキスト ボックス 104">
            <a:extLst>
              <a:ext uri="{FF2B5EF4-FFF2-40B4-BE49-F238E27FC236}">
                <a16:creationId xmlns:a16="http://schemas.microsoft.com/office/drawing/2014/main" xmlns="" id="{4768386E-173A-1605-B88A-294B884C7014}"/>
              </a:ext>
            </a:extLst>
          </p:cNvPr>
          <p:cNvSpPr txBox="1">
            <a:spLocks noChangeArrowheads="1"/>
          </p:cNvSpPr>
          <p:nvPr/>
        </p:nvSpPr>
        <p:spPr bwMode="auto">
          <a:xfrm>
            <a:off x="742712" y="4292562"/>
            <a:ext cx="240339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lstStyle>
            <a:lvl1pPr>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400"/>
              </a:lnSpc>
              <a:spcBef>
                <a:spcPct val="0"/>
              </a:spcBef>
              <a:buFontTx/>
              <a:buNone/>
            </a:pPr>
            <a:r>
              <a:rPr lang="ja-JP" altLang="en-US" sz="1000">
                <a:latin typeface="メイリオ" panose="020B0604030504040204" pitchFamily="50" charset="-128"/>
                <a:ea typeface="メイリオ" panose="020B0604030504040204" pitchFamily="50" charset="-128"/>
              </a:rPr>
              <a:t>物販ブースでは、北海道産の農畜産物や魚介類、乳製品などを使用した道内各地の特産品や名産品、お土産や加工品、お菓子などを</a:t>
            </a:r>
            <a:r>
              <a:rPr lang="en-US" altLang="ja-JP" sz="1000">
                <a:latin typeface="メイリオ" panose="020B0604030504040204" pitchFamily="50" charset="-128"/>
                <a:ea typeface="メイリオ" panose="020B0604030504040204" pitchFamily="50" charset="-128"/>
              </a:rPr>
              <a:t>PR</a:t>
            </a:r>
            <a:r>
              <a:rPr lang="ja-JP" altLang="en-US" sz="1000">
                <a:latin typeface="メイリオ" panose="020B0604030504040204" pitchFamily="50" charset="-128"/>
                <a:ea typeface="メイリオ" panose="020B0604030504040204" pitchFamily="50" charset="-128"/>
              </a:rPr>
              <a:t>・販売していただきます。</a:t>
            </a:r>
          </a:p>
        </p:txBody>
      </p:sp>
      <p:sp>
        <p:nvSpPr>
          <p:cNvPr id="1049" name="テキスト ボックス 19">
            <a:extLst>
              <a:ext uri="{FF2B5EF4-FFF2-40B4-BE49-F238E27FC236}">
                <a16:creationId xmlns:a16="http://schemas.microsoft.com/office/drawing/2014/main" xmlns="" id="{B2E4FEB4-B51D-F61F-5E79-F29E11DF344D}"/>
              </a:ext>
            </a:extLst>
          </p:cNvPr>
          <p:cNvSpPr txBox="1">
            <a:spLocks noChangeArrowheads="1"/>
          </p:cNvSpPr>
          <p:nvPr/>
        </p:nvSpPr>
        <p:spPr bwMode="auto">
          <a:xfrm>
            <a:off x="5544848" y="9444060"/>
            <a:ext cx="8771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600">
                <a:latin typeface="メイリオ" panose="020B0604030504040204" pitchFamily="50" charset="-128"/>
                <a:ea typeface="メイリオ" panose="020B0604030504040204" pitchFamily="50" charset="-128"/>
              </a:rPr>
              <a:t>※</a:t>
            </a:r>
            <a:r>
              <a:rPr lang="ja-JP" altLang="en-US" sz="600">
                <a:latin typeface="メイリオ" panose="020B0604030504040204" pitchFamily="50" charset="-128"/>
                <a:ea typeface="メイリオ" panose="020B0604030504040204" pitchFamily="50" charset="-128"/>
              </a:rPr>
              <a:t>過去開催時の様子</a:t>
            </a:r>
          </a:p>
        </p:txBody>
      </p:sp>
      <p:sp>
        <p:nvSpPr>
          <p:cNvPr id="1050" name="正方形/長方形 1049">
            <a:extLst>
              <a:ext uri="{FF2B5EF4-FFF2-40B4-BE49-F238E27FC236}">
                <a16:creationId xmlns:a16="http://schemas.microsoft.com/office/drawing/2014/main" xmlns="" id="{F09EC0A4-91E8-7649-79EB-7ED53911AE17}"/>
              </a:ext>
            </a:extLst>
          </p:cNvPr>
          <p:cNvSpPr/>
          <p:nvPr/>
        </p:nvSpPr>
        <p:spPr>
          <a:xfrm>
            <a:off x="577516" y="6056529"/>
            <a:ext cx="6015789" cy="3638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正方形/長方形 1050">
            <a:extLst>
              <a:ext uri="{FF2B5EF4-FFF2-40B4-BE49-F238E27FC236}">
                <a16:creationId xmlns:a16="http://schemas.microsoft.com/office/drawing/2014/main" xmlns="" id="{2C79E54F-0037-3E2A-E4FA-6DD25FF4F995}"/>
              </a:ext>
            </a:extLst>
          </p:cNvPr>
          <p:cNvSpPr/>
          <p:nvPr/>
        </p:nvSpPr>
        <p:spPr>
          <a:xfrm>
            <a:off x="577516" y="6050210"/>
            <a:ext cx="6015789" cy="36472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テキスト ボックス 1051">
            <a:extLst>
              <a:ext uri="{FF2B5EF4-FFF2-40B4-BE49-F238E27FC236}">
                <a16:creationId xmlns:a16="http://schemas.microsoft.com/office/drawing/2014/main" xmlns="" id="{160CB00E-1FED-DE0B-4FD6-C871F759E62E}"/>
              </a:ext>
            </a:extLst>
          </p:cNvPr>
          <p:cNvSpPr txBox="1"/>
          <p:nvPr/>
        </p:nvSpPr>
        <p:spPr>
          <a:xfrm>
            <a:off x="684531" y="6123106"/>
            <a:ext cx="1107996" cy="276999"/>
          </a:xfrm>
          <a:prstGeom prst="rect">
            <a:avLst/>
          </a:prstGeom>
          <a:noFill/>
        </p:spPr>
        <p:txBody>
          <a:bodyPr wrap="none" rtlCol="0">
            <a:spAutoFit/>
          </a:bodyPr>
          <a:lstStyle/>
          <a:p>
            <a:r>
              <a:rPr kumimoji="1" lang="ja-JP" altLang="en-US" sz="1200" b="1">
                <a:solidFill>
                  <a:schemeClr val="bg1"/>
                </a:solidFill>
                <a:latin typeface="メイリオ" panose="020B0604030504040204" pitchFamily="50" charset="-128"/>
                <a:ea typeface="メイリオ" panose="020B0604030504040204" pitchFamily="50" charset="-128"/>
              </a:rPr>
              <a:t>③主催者企画</a:t>
            </a:r>
          </a:p>
        </p:txBody>
      </p:sp>
      <p:sp>
        <p:nvSpPr>
          <p:cNvPr id="1057" name="テキスト ボックス 1056">
            <a:extLst>
              <a:ext uri="{FF2B5EF4-FFF2-40B4-BE49-F238E27FC236}">
                <a16:creationId xmlns:a16="http://schemas.microsoft.com/office/drawing/2014/main" xmlns="" id="{BBD8E221-19A4-214D-F857-D6ACF58B6C50}"/>
              </a:ext>
            </a:extLst>
          </p:cNvPr>
          <p:cNvSpPr txBox="1"/>
          <p:nvPr/>
        </p:nvSpPr>
        <p:spPr>
          <a:xfrm>
            <a:off x="742712" y="6570268"/>
            <a:ext cx="3384120" cy="553998"/>
          </a:xfrm>
          <a:prstGeom prst="rect">
            <a:avLst/>
          </a:prstGeom>
          <a:noFill/>
        </p:spPr>
        <p:txBody>
          <a:bodyPr wrap="square" rtlCol="0">
            <a:spAutoFit/>
          </a:bodyPr>
          <a:lstStyle/>
          <a:p>
            <a:r>
              <a:rPr kumimoji="1" lang="ja-JP" altLang="en-US" sz="1000">
                <a:latin typeface="メイリオ" panose="020B0604030504040204" pitchFamily="50" charset="-128"/>
                <a:ea typeface="メイリオ" panose="020B0604030504040204" pitchFamily="50" charset="-128"/>
              </a:rPr>
              <a:t>来場促進及び販売促進を目的に、主催者企画を</a:t>
            </a:r>
            <a:endParaRPr kumimoji="1" lang="en-US" altLang="ja-JP" sz="1000">
              <a:latin typeface="メイリオ" panose="020B0604030504040204" pitchFamily="50" charset="-128"/>
              <a:ea typeface="メイリオ" panose="020B0604030504040204" pitchFamily="50" charset="-128"/>
            </a:endParaRPr>
          </a:p>
          <a:p>
            <a:r>
              <a:rPr kumimoji="1" lang="ja-JP" altLang="en-US" sz="1000">
                <a:latin typeface="メイリオ" panose="020B0604030504040204" pitchFamily="50" charset="-128"/>
                <a:ea typeface="メイリオ" panose="020B0604030504040204" pitchFamily="50" charset="-128"/>
              </a:rPr>
              <a:t>行います。</a:t>
            </a:r>
            <a:endParaRPr kumimoji="1" lang="en-US" altLang="ja-JP" sz="1000">
              <a:latin typeface="メイリオ" panose="020B0604030504040204" pitchFamily="50" charset="-128"/>
              <a:ea typeface="メイリオ" panose="020B0604030504040204" pitchFamily="50" charset="-128"/>
            </a:endParaRPr>
          </a:p>
          <a:p>
            <a:r>
              <a:rPr kumimoji="1" lang="ja-JP" altLang="en-US" sz="1000">
                <a:latin typeface="メイリオ" panose="020B0604030504040204" pitchFamily="50" charset="-128"/>
                <a:ea typeface="メイリオ" panose="020B0604030504040204" pitchFamily="50" charset="-128"/>
              </a:rPr>
              <a:t>今年度の企画については、現在検討中です。</a:t>
            </a:r>
            <a:endParaRPr kumimoji="1" lang="en-US" altLang="ja-JP" sz="1000">
              <a:latin typeface="メイリオ" panose="020B0604030504040204" pitchFamily="50" charset="-128"/>
              <a:ea typeface="メイリオ" panose="020B0604030504040204" pitchFamily="50" charset="-128"/>
            </a:endParaRPr>
          </a:p>
        </p:txBody>
      </p:sp>
      <p:sp>
        <p:nvSpPr>
          <p:cNvPr id="1058" name="テキスト ボックス 1057">
            <a:extLst>
              <a:ext uri="{FF2B5EF4-FFF2-40B4-BE49-F238E27FC236}">
                <a16:creationId xmlns:a16="http://schemas.microsoft.com/office/drawing/2014/main" xmlns="" id="{355B31D7-5695-9886-8BC2-010D59C1A248}"/>
              </a:ext>
            </a:extLst>
          </p:cNvPr>
          <p:cNvSpPr txBox="1"/>
          <p:nvPr/>
        </p:nvSpPr>
        <p:spPr>
          <a:xfrm>
            <a:off x="742712" y="7216837"/>
            <a:ext cx="825867" cy="246221"/>
          </a:xfrm>
          <a:prstGeom prst="rect">
            <a:avLst/>
          </a:prstGeom>
          <a:noFill/>
        </p:spPr>
        <p:txBody>
          <a:bodyPr wrap="none" rtlCol="0">
            <a:spAutoFit/>
          </a:bodyPr>
          <a:lstStyle/>
          <a:p>
            <a:r>
              <a:rPr kumimoji="1" lang="ja-JP" altLang="en-US" sz="1000">
                <a:latin typeface="メイリオ" panose="020B0604030504040204" pitchFamily="50" charset="-128"/>
                <a:ea typeface="メイリオ" panose="020B0604030504040204" pitchFamily="50" charset="-128"/>
              </a:rPr>
              <a:t>＜企画例＞</a:t>
            </a:r>
            <a:endParaRPr kumimoji="1" lang="en-US" altLang="ja-JP" sz="1000">
              <a:latin typeface="メイリオ" panose="020B0604030504040204" pitchFamily="50" charset="-128"/>
              <a:ea typeface="メイリオ" panose="020B0604030504040204" pitchFamily="50" charset="-128"/>
            </a:endParaRPr>
          </a:p>
        </p:txBody>
      </p:sp>
      <p:sp>
        <p:nvSpPr>
          <p:cNvPr id="1059" name="テキスト ボックス 1058">
            <a:extLst>
              <a:ext uri="{FF2B5EF4-FFF2-40B4-BE49-F238E27FC236}">
                <a16:creationId xmlns:a16="http://schemas.microsoft.com/office/drawing/2014/main" xmlns="" id="{A27B96B0-DE53-9A41-3D56-169A6A9382AA}"/>
              </a:ext>
            </a:extLst>
          </p:cNvPr>
          <p:cNvSpPr txBox="1"/>
          <p:nvPr/>
        </p:nvSpPr>
        <p:spPr>
          <a:xfrm>
            <a:off x="760317" y="7408848"/>
            <a:ext cx="1569660" cy="276999"/>
          </a:xfrm>
          <a:prstGeom prst="rect">
            <a:avLst/>
          </a:prstGeom>
          <a:noFill/>
        </p:spPr>
        <p:txBody>
          <a:bodyPr wrap="none" rtlCol="0">
            <a:spAutoFit/>
          </a:bodyPr>
          <a:lstStyle/>
          <a:p>
            <a:r>
              <a:rPr kumimoji="1" lang="ja-JP" altLang="en-US" sz="1200" b="1">
                <a:latin typeface="メイリオ" panose="020B0604030504040204" pitchFamily="50" charset="-128"/>
                <a:ea typeface="メイリオ" panose="020B0604030504040204" pitchFamily="50" charset="-128"/>
              </a:rPr>
              <a:t>◎アンケート抽選会</a:t>
            </a:r>
            <a:endParaRPr kumimoji="1" lang="en-US" altLang="ja-JP" sz="1200" b="1">
              <a:latin typeface="メイリオ" panose="020B0604030504040204" pitchFamily="50" charset="-128"/>
              <a:ea typeface="メイリオ" panose="020B0604030504040204" pitchFamily="50" charset="-128"/>
            </a:endParaRPr>
          </a:p>
        </p:txBody>
      </p:sp>
      <p:sp>
        <p:nvSpPr>
          <p:cNvPr id="1060" name="テキスト ボックス 1059">
            <a:extLst>
              <a:ext uri="{FF2B5EF4-FFF2-40B4-BE49-F238E27FC236}">
                <a16:creationId xmlns:a16="http://schemas.microsoft.com/office/drawing/2014/main" xmlns="" id="{F360A460-E48F-3AE8-17C7-5E8A4EE19E27}"/>
              </a:ext>
            </a:extLst>
          </p:cNvPr>
          <p:cNvSpPr txBox="1"/>
          <p:nvPr/>
        </p:nvSpPr>
        <p:spPr>
          <a:xfrm>
            <a:off x="895568" y="7614454"/>
            <a:ext cx="2858475" cy="400110"/>
          </a:xfrm>
          <a:prstGeom prst="rect">
            <a:avLst/>
          </a:prstGeom>
          <a:noFill/>
        </p:spPr>
        <p:txBody>
          <a:bodyPr wrap="none" rtlCol="0">
            <a:spAutoFit/>
          </a:bodyPr>
          <a:lstStyle/>
          <a:p>
            <a:r>
              <a:rPr kumimoji="1" lang="ja-JP" altLang="en-US" sz="1000">
                <a:latin typeface="メイリオ" panose="020B0604030504040204" pitchFamily="50" charset="-128"/>
                <a:ea typeface="メイリオ" panose="020B0604030504040204" pitchFamily="50" charset="-128"/>
              </a:rPr>
              <a:t>お買上げ</a:t>
            </a:r>
            <a:r>
              <a:rPr kumimoji="1" lang="en-US" altLang="ja-JP" sz="1000">
                <a:latin typeface="メイリオ" panose="020B0604030504040204" pitchFamily="50" charset="-128"/>
                <a:ea typeface="メイリオ" panose="020B0604030504040204" pitchFamily="50" charset="-128"/>
              </a:rPr>
              <a:t>3,000</a:t>
            </a:r>
            <a:r>
              <a:rPr kumimoji="1" lang="ja-JP" altLang="en-US" sz="1000">
                <a:latin typeface="メイリオ" panose="020B0604030504040204" pitchFamily="50" charset="-128"/>
                <a:ea typeface="メイリオ" panose="020B0604030504040204" pitchFamily="50" charset="-128"/>
              </a:rPr>
              <a:t>円以上で、お一人様１日１回。</a:t>
            </a:r>
            <a:endParaRPr kumimoji="1" lang="en-US" altLang="ja-JP" sz="1000">
              <a:latin typeface="メイリオ" panose="020B0604030504040204" pitchFamily="50" charset="-128"/>
              <a:ea typeface="メイリオ" panose="020B0604030504040204" pitchFamily="50" charset="-128"/>
            </a:endParaRPr>
          </a:p>
          <a:p>
            <a:r>
              <a:rPr kumimoji="1" lang="ja-JP" altLang="en-US" sz="1000">
                <a:latin typeface="メイリオ" panose="020B0604030504040204" pitchFamily="50" charset="-128"/>
                <a:ea typeface="メイリオ" panose="020B0604030504040204" pitchFamily="50" charset="-128"/>
              </a:rPr>
              <a:t>抽選で、北海道内ペア宿泊券他プレゼント。</a:t>
            </a:r>
            <a:endParaRPr kumimoji="1" lang="en-US" altLang="ja-JP" sz="1000">
              <a:latin typeface="メイリオ" panose="020B0604030504040204" pitchFamily="50" charset="-128"/>
              <a:ea typeface="メイリオ" panose="020B0604030504040204" pitchFamily="50" charset="-128"/>
            </a:endParaRPr>
          </a:p>
        </p:txBody>
      </p:sp>
      <p:sp>
        <p:nvSpPr>
          <p:cNvPr id="1061" name="テキスト ボックス 1060">
            <a:extLst>
              <a:ext uri="{FF2B5EF4-FFF2-40B4-BE49-F238E27FC236}">
                <a16:creationId xmlns:a16="http://schemas.microsoft.com/office/drawing/2014/main" xmlns="" id="{106A7DA8-3E03-5DAF-446C-96E6FC6E23F6}"/>
              </a:ext>
            </a:extLst>
          </p:cNvPr>
          <p:cNvSpPr txBox="1"/>
          <p:nvPr/>
        </p:nvSpPr>
        <p:spPr>
          <a:xfrm>
            <a:off x="758140" y="8071791"/>
            <a:ext cx="1944763" cy="276999"/>
          </a:xfrm>
          <a:prstGeom prst="rect">
            <a:avLst/>
          </a:prstGeom>
          <a:noFill/>
        </p:spPr>
        <p:txBody>
          <a:bodyPr wrap="none" rtlCol="0">
            <a:spAutoFit/>
          </a:bodyPr>
          <a:lstStyle/>
          <a:p>
            <a:r>
              <a:rPr kumimoji="1" lang="ja-JP" altLang="en-US" sz="1200" b="1">
                <a:latin typeface="メイリオ" panose="020B0604030504040204" pitchFamily="50" charset="-128"/>
                <a:ea typeface="メイリオ" panose="020B0604030504040204" pitchFamily="50" charset="-128"/>
              </a:rPr>
              <a:t>◎北海道観光</a:t>
            </a:r>
            <a:r>
              <a:rPr kumimoji="1" lang="en-US" altLang="ja-JP" sz="1200" b="1">
                <a:latin typeface="メイリオ" panose="020B0604030504040204" pitchFamily="50" charset="-128"/>
                <a:ea typeface="メイリオ" panose="020B0604030504040204" pitchFamily="50" charset="-128"/>
              </a:rPr>
              <a:t>PR</a:t>
            </a:r>
            <a:r>
              <a:rPr kumimoji="1" lang="ja-JP" altLang="en-US" sz="1200" b="1">
                <a:latin typeface="メイリオ" panose="020B0604030504040204" pitchFamily="50" charset="-128"/>
                <a:ea typeface="メイリオ" panose="020B0604030504040204" pitchFamily="50" charset="-128"/>
              </a:rPr>
              <a:t>コーナー</a:t>
            </a:r>
            <a:endParaRPr kumimoji="1" lang="en-US" altLang="ja-JP" sz="1200" b="1">
              <a:latin typeface="メイリオ" panose="020B0604030504040204" pitchFamily="50" charset="-128"/>
              <a:ea typeface="メイリオ" panose="020B0604030504040204" pitchFamily="50" charset="-128"/>
            </a:endParaRPr>
          </a:p>
        </p:txBody>
      </p:sp>
      <p:sp>
        <p:nvSpPr>
          <p:cNvPr id="1062" name="テキスト ボックス 1061">
            <a:extLst>
              <a:ext uri="{FF2B5EF4-FFF2-40B4-BE49-F238E27FC236}">
                <a16:creationId xmlns:a16="http://schemas.microsoft.com/office/drawing/2014/main" xmlns="" id="{7673F2E0-FD6D-1736-A8EB-768F2C769BC1}"/>
              </a:ext>
            </a:extLst>
          </p:cNvPr>
          <p:cNvSpPr txBox="1"/>
          <p:nvPr/>
        </p:nvSpPr>
        <p:spPr>
          <a:xfrm>
            <a:off x="893391" y="8277397"/>
            <a:ext cx="2621230" cy="400110"/>
          </a:xfrm>
          <a:prstGeom prst="rect">
            <a:avLst/>
          </a:prstGeom>
          <a:noFill/>
        </p:spPr>
        <p:txBody>
          <a:bodyPr wrap="none" rtlCol="0">
            <a:spAutoFit/>
          </a:bodyPr>
          <a:lstStyle/>
          <a:p>
            <a:r>
              <a:rPr kumimoji="1" lang="ja-JP" altLang="en-US" sz="1000">
                <a:latin typeface="メイリオ" panose="020B0604030504040204" pitchFamily="50" charset="-128"/>
                <a:ea typeface="メイリオ" panose="020B0604030504040204" pitchFamily="50" charset="-128"/>
              </a:rPr>
              <a:t>北海道内各自治体等と協力し、道内各地の</a:t>
            </a:r>
            <a:endParaRPr kumimoji="1" lang="en-US" altLang="ja-JP" sz="1000">
              <a:latin typeface="メイリオ" panose="020B0604030504040204" pitchFamily="50" charset="-128"/>
              <a:ea typeface="メイリオ" panose="020B0604030504040204" pitchFamily="50" charset="-128"/>
            </a:endParaRPr>
          </a:p>
          <a:p>
            <a:r>
              <a:rPr kumimoji="1" lang="ja-JP" altLang="en-US" sz="1000">
                <a:latin typeface="メイリオ" panose="020B0604030504040204" pitchFamily="50" charset="-128"/>
                <a:ea typeface="メイリオ" panose="020B0604030504040204" pitchFamily="50" charset="-128"/>
              </a:rPr>
              <a:t>観光を</a:t>
            </a:r>
            <a:r>
              <a:rPr kumimoji="1" lang="en-US" altLang="ja-JP" sz="1000">
                <a:latin typeface="メイリオ" panose="020B0604030504040204" pitchFamily="50" charset="-128"/>
                <a:ea typeface="メイリオ" panose="020B0604030504040204" pitchFamily="50" charset="-128"/>
              </a:rPr>
              <a:t>PR</a:t>
            </a:r>
            <a:r>
              <a:rPr kumimoji="1" lang="ja-JP" altLang="en-US" sz="1000">
                <a:latin typeface="メイリオ" panose="020B0604030504040204" pitchFamily="50" charset="-128"/>
                <a:ea typeface="メイリオ" panose="020B0604030504040204" pitchFamily="50" charset="-128"/>
              </a:rPr>
              <a:t>。</a:t>
            </a:r>
          </a:p>
        </p:txBody>
      </p:sp>
      <p:sp>
        <p:nvSpPr>
          <p:cNvPr id="1063" name="テキスト ボックス 1062">
            <a:extLst>
              <a:ext uri="{FF2B5EF4-FFF2-40B4-BE49-F238E27FC236}">
                <a16:creationId xmlns:a16="http://schemas.microsoft.com/office/drawing/2014/main" xmlns="" id="{06D6D6C9-CE0B-B882-E180-AE80A7A3292F}"/>
              </a:ext>
            </a:extLst>
          </p:cNvPr>
          <p:cNvSpPr txBox="1"/>
          <p:nvPr/>
        </p:nvSpPr>
        <p:spPr>
          <a:xfrm>
            <a:off x="758140" y="8716199"/>
            <a:ext cx="2714205"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◎北海道への移住支援策</a:t>
            </a:r>
            <a:r>
              <a:rPr kumimoji="1" lang="en-US" altLang="ja-JP" sz="1200" b="1" dirty="0">
                <a:latin typeface="メイリオ" panose="020B0604030504040204" pitchFamily="50" charset="-128"/>
                <a:ea typeface="メイリオ" panose="020B0604030504040204" pitchFamily="50" charset="-128"/>
              </a:rPr>
              <a:t>PR</a:t>
            </a:r>
            <a:r>
              <a:rPr kumimoji="1" lang="ja-JP" altLang="en-US" sz="1200" b="1" dirty="0">
                <a:latin typeface="メイリオ" panose="020B0604030504040204" pitchFamily="50" charset="-128"/>
                <a:ea typeface="メイリオ" panose="020B0604030504040204" pitchFamily="50" charset="-128"/>
              </a:rPr>
              <a:t>コーナー</a:t>
            </a:r>
            <a:endParaRPr kumimoji="1" lang="en-US" altLang="ja-JP" sz="1200" b="1" dirty="0">
              <a:latin typeface="メイリオ" panose="020B0604030504040204" pitchFamily="50" charset="-128"/>
              <a:ea typeface="メイリオ" panose="020B0604030504040204" pitchFamily="50" charset="-128"/>
            </a:endParaRPr>
          </a:p>
        </p:txBody>
      </p:sp>
      <p:sp>
        <p:nvSpPr>
          <p:cNvPr id="1064" name="テキスト ボックス 1063">
            <a:extLst>
              <a:ext uri="{FF2B5EF4-FFF2-40B4-BE49-F238E27FC236}">
                <a16:creationId xmlns:a16="http://schemas.microsoft.com/office/drawing/2014/main" xmlns="" id="{F86DBB9E-1AE2-8EEF-21E9-243CB19C760B}"/>
              </a:ext>
            </a:extLst>
          </p:cNvPr>
          <p:cNvSpPr txBox="1"/>
          <p:nvPr/>
        </p:nvSpPr>
        <p:spPr>
          <a:xfrm>
            <a:off x="893391" y="8921805"/>
            <a:ext cx="2877711" cy="246221"/>
          </a:xfrm>
          <a:prstGeom prst="rect">
            <a:avLst/>
          </a:prstGeom>
          <a:noFill/>
        </p:spPr>
        <p:txBody>
          <a:bodyPr wrap="none" rtlCol="0">
            <a:spAutoFit/>
          </a:bodyPr>
          <a:lstStyle/>
          <a:p>
            <a:r>
              <a:rPr kumimoji="1" lang="ja-JP" altLang="en-US" sz="1000" dirty="0">
                <a:latin typeface="メイリオ" panose="020B0604030504040204" pitchFamily="50" charset="-128"/>
                <a:ea typeface="メイリオ" panose="020B0604030504040204" pitchFamily="50" charset="-128"/>
              </a:rPr>
              <a:t>全道の自治体が実施する移住支援情報を展示。</a:t>
            </a:r>
          </a:p>
        </p:txBody>
      </p:sp>
      <p:sp>
        <p:nvSpPr>
          <p:cNvPr id="1071" name="AutoShape 28" descr="北海道で絶品海鮮丼を食べよう！新鮮な海の幸を味わえるおすすめ6選 | aumo[アウモ]">
            <a:extLst>
              <a:ext uri="{FF2B5EF4-FFF2-40B4-BE49-F238E27FC236}">
                <a16:creationId xmlns:a16="http://schemas.microsoft.com/office/drawing/2014/main" xmlns="" id="{773C7ECF-B5E5-68C8-ACFF-BDB75F358FB0}"/>
              </a:ext>
            </a:extLst>
          </p:cNvPr>
          <p:cNvSpPr>
            <a:spLocks noChangeAspect="1" noChangeArrowheads="1"/>
          </p:cNvSpPr>
          <p:nvPr/>
        </p:nvSpPr>
        <p:spPr bwMode="auto">
          <a:xfrm>
            <a:off x="2855494" y="471637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074" name="グループ化 1073">
            <a:extLst>
              <a:ext uri="{FF2B5EF4-FFF2-40B4-BE49-F238E27FC236}">
                <a16:creationId xmlns:a16="http://schemas.microsoft.com/office/drawing/2014/main" xmlns="" id="{B7BD8A2A-0661-8CE0-B1EA-ADF0418C8407}"/>
              </a:ext>
            </a:extLst>
          </p:cNvPr>
          <p:cNvGrpSpPr/>
          <p:nvPr/>
        </p:nvGrpSpPr>
        <p:grpSpPr>
          <a:xfrm>
            <a:off x="3602197" y="2191756"/>
            <a:ext cx="2758623" cy="1228234"/>
            <a:chOff x="3734546" y="2180511"/>
            <a:chExt cx="3137567" cy="1396953"/>
          </a:xfrm>
        </p:grpSpPr>
        <p:pic>
          <p:nvPicPr>
            <p:cNvPr id="1066" name="Picture 18" descr="札幌ラーメン／札幌３大グルメの魅力に迫る！">
              <a:extLst>
                <a:ext uri="{FF2B5EF4-FFF2-40B4-BE49-F238E27FC236}">
                  <a16:creationId xmlns:a16="http://schemas.microsoft.com/office/drawing/2014/main" xmlns="" id="{F5A64E99-4149-E929-90FD-032AC0C49A6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4546" y="2183429"/>
              <a:ext cx="1055366" cy="69234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20" descr="保存版】札幌「ザンギ」おすすめ店 8選！あの人気店から穴場までをご紹介！">
              <a:extLst>
                <a:ext uri="{FF2B5EF4-FFF2-40B4-BE49-F238E27FC236}">
                  <a16:creationId xmlns:a16="http://schemas.microsoft.com/office/drawing/2014/main" xmlns="" id="{A159BB10-B240-6A23-0E79-80FFE2A2F2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34546" y="2874376"/>
              <a:ext cx="1055366" cy="703088"/>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24" descr="札幌のソウルフード「スープカレー」を味わおう！ | 特集記事 | グルメ | ようこそさっぽろ">
              <a:extLst>
                <a:ext uri="{FF2B5EF4-FFF2-40B4-BE49-F238E27FC236}">
                  <a16:creationId xmlns:a16="http://schemas.microsoft.com/office/drawing/2014/main" xmlns="" id="{AABE56E0-ED39-175C-A10F-143B52E6753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491" r="11291"/>
            <a:stretch/>
          </p:blipFill>
          <p:spPr bwMode="auto">
            <a:xfrm>
              <a:off x="4789912" y="2183429"/>
              <a:ext cx="1055366" cy="69234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30" descr="北海道で絶品海鮮丼を食べよう！新鮮な海の幸を味わえるおすすめ6選の画像">
              <a:extLst>
                <a:ext uri="{FF2B5EF4-FFF2-40B4-BE49-F238E27FC236}">
                  <a16:creationId xmlns:a16="http://schemas.microsoft.com/office/drawing/2014/main" xmlns="" id="{1F90F248-C05C-9D63-B631-38EF825FA07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35737" y="2180511"/>
              <a:ext cx="1036376" cy="690677"/>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32" descr="札幌海鮮丼ランキングベスト24 | 北海道TRIP">
              <a:extLst>
                <a:ext uri="{FF2B5EF4-FFF2-40B4-BE49-F238E27FC236}">
                  <a16:creationId xmlns:a16="http://schemas.microsoft.com/office/drawing/2014/main" xmlns="" id="{C13A776E-67FE-4D58-1CC1-0DF7732ADCBA}"/>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 b="4949"/>
            <a:stretch/>
          </p:blipFill>
          <p:spPr bwMode="auto">
            <a:xfrm>
              <a:off x="5805207" y="2871284"/>
              <a:ext cx="1066906" cy="701598"/>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26" descr="選定料理）ジンギスカンのレシピ（本場札幌炭火焼ジンギスカンの店 ジーコ）｜北海道の郷土料理｜家庭で味わう郷土料理">
              <a:extLst>
                <a:ext uri="{FF2B5EF4-FFF2-40B4-BE49-F238E27FC236}">
                  <a16:creationId xmlns:a16="http://schemas.microsoft.com/office/drawing/2014/main" xmlns="" id="{B31F2CC8-B871-55D2-9D1A-A1D8B61CEFC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83264" y="2869794"/>
              <a:ext cx="1054632" cy="703088"/>
            </a:xfrm>
            <a:prstGeom prst="rect">
              <a:avLst/>
            </a:prstGeom>
            <a:noFill/>
            <a:extLst>
              <a:ext uri="{909E8E84-426E-40DD-AFC4-6F175D3DCCD1}">
                <a14:hiddenFill xmlns:a14="http://schemas.microsoft.com/office/drawing/2010/main">
                  <a:solidFill>
                    <a:srgbClr val="FFFFFF"/>
                  </a:solidFill>
                </a14:hiddenFill>
              </a:ext>
            </a:extLst>
          </p:spPr>
        </p:pic>
      </p:grpSp>
      <p:pic>
        <p:nvPicPr>
          <p:cNvPr id="1084" name="図 1083" descr="空港にいる人たち&#10;&#10;中程度の精度で自動的に生成された説明">
            <a:extLst>
              <a:ext uri="{FF2B5EF4-FFF2-40B4-BE49-F238E27FC236}">
                <a16:creationId xmlns:a16="http://schemas.microsoft.com/office/drawing/2014/main" xmlns="" id="{E8473C8D-18F3-0595-6825-EDF0D120558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70019" y="8133163"/>
            <a:ext cx="1723549" cy="1292662"/>
          </a:xfrm>
          <a:prstGeom prst="rect">
            <a:avLst/>
          </a:prstGeom>
        </p:spPr>
      </p:pic>
      <p:pic>
        <p:nvPicPr>
          <p:cNvPr id="1086" name="図 1085" descr="人, 屋内, 民衆, 立つ が含まれている画像&#10;&#10;自動的に生成された説明">
            <a:extLst>
              <a:ext uri="{FF2B5EF4-FFF2-40B4-BE49-F238E27FC236}">
                <a16:creationId xmlns:a16="http://schemas.microsoft.com/office/drawing/2014/main" xmlns="" id="{C4FEF616-24C6-EB92-8B48-ECD89D97BE7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79068" y="6726359"/>
            <a:ext cx="1728315" cy="1296236"/>
          </a:xfrm>
          <a:prstGeom prst="rect">
            <a:avLst/>
          </a:prstGeom>
        </p:spPr>
      </p:pic>
    </p:spTree>
    <p:extLst>
      <p:ext uri="{BB962C8B-B14F-4D97-AF65-F5344CB8AC3E}">
        <p14:creationId xmlns:p14="http://schemas.microsoft.com/office/powerpoint/2010/main" val="125779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00E51218-0614-1EE6-4C90-A87F507E5A93}"/>
              </a:ext>
            </a:extLst>
          </p:cNvPr>
          <p:cNvSpPr>
            <a:spLocks noGrp="1"/>
          </p:cNvSpPr>
          <p:nvPr>
            <p:ph type="sldNum" sz="quarter" idx="12"/>
          </p:nvPr>
        </p:nvSpPr>
        <p:spPr/>
        <p:txBody>
          <a:bodyPr/>
          <a:lstStyle/>
          <a:p>
            <a:fld id="{6B602FC4-DEC8-4D6F-8C46-7B8874FEDBEB}" type="slidenum">
              <a:rPr kumimoji="1" lang="ja-JP" altLang="en-US" smtClean="0"/>
              <a:pPr/>
              <a:t>5</a:t>
            </a:fld>
            <a:endParaRPr kumimoji="1" lang="ja-JP" altLang="en-US"/>
          </a:p>
        </p:txBody>
      </p:sp>
      <p:sp>
        <p:nvSpPr>
          <p:cNvPr id="3" name="正方形/長方形 2">
            <a:extLst>
              <a:ext uri="{FF2B5EF4-FFF2-40B4-BE49-F238E27FC236}">
                <a16:creationId xmlns:a16="http://schemas.microsoft.com/office/drawing/2014/main" xmlns="" id="{34A0B3C6-FABD-91F3-821A-0B1739CD7808}"/>
              </a:ext>
            </a:extLst>
          </p:cNvPr>
          <p:cNvSpPr/>
          <p:nvPr/>
        </p:nvSpPr>
        <p:spPr>
          <a:xfrm>
            <a:off x="557168" y="934577"/>
            <a:ext cx="1036320" cy="2525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xmlns="" id="{E1F4ECAC-0337-3260-E264-74667042501C}"/>
              </a:ext>
            </a:extLst>
          </p:cNvPr>
          <p:cNvSpPr txBox="1"/>
          <p:nvPr/>
        </p:nvSpPr>
        <p:spPr>
          <a:xfrm>
            <a:off x="626838" y="951644"/>
            <a:ext cx="894797" cy="261610"/>
          </a:xfrm>
          <a:prstGeom prst="rect">
            <a:avLst/>
          </a:prstGeom>
          <a:noFill/>
        </p:spPr>
        <p:txBody>
          <a:bodyPr wrap="none" rtlCol="0">
            <a:spAutoFit/>
          </a:bodyPr>
          <a:lstStyle/>
          <a:p>
            <a:r>
              <a:rPr kumimoji="1" lang="en-US" altLang="ja-JP" sz="1100" b="1">
                <a:solidFill>
                  <a:schemeClr val="bg1"/>
                </a:solidFill>
                <a:latin typeface="メイリオ" panose="020B0604030504040204" pitchFamily="50" charset="-128"/>
                <a:ea typeface="メイリオ" panose="020B0604030504040204" pitchFamily="50" charset="-128"/>
              </a:rPr>
              <a:t>4.</a:t>
            </a:r>
            <a:r>
              <a:rPr kumimoji="1" lang="ja-JP" altLang="en-US" sz="1100" b="1">
                <a:solidFill>
                  <a:schemeClr val="bg1"/>
                </a:solidFill>
                <a:latin typeface="メイリオ" panose="020B0604030504040204" pitchFamily="50" charset="-128"/>
                <a:ea typeface="メイリオ" panose="020B0604030504040204" pitchFamily="50" charset="-128"/>
              </a:rPr>
              <a:t>会場図案</a:t>
            </a:r>
          </a:p>
        </p:txBody>
      </p:sp>
      <p:sp>
        <p:nvSpPr>
          <p:cNvPr id="26" name="テキスト ボックス 44">
            <a:extLst>
              <a:ext uri="{FF2B5EF4-FFF2-40B4-BE49-F238E27FC236}">
                <a16:creationId xmlns:a16="http://schemas.microsoft.com/office/drawing/2014/main" xmlns="" id="{A55EF91B-25C0-B086-29F1-34B53F25EE42}"/>
              </a:ext>
            </a:extLst>
          </p:cNvPr>
          <p:cNvSpPr txBox="1">
            <a:spLocks noChangeArrowheads="1"/>
          </p:cNvSpPr>
          <p:nvPr/>
        </p:nvSpPr>
        <p:spPr bwMode="auto">
          <a:xfrm>
            <a:off x="501924" y="1272660"/>
            <a:ext cx="282801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100" b="1">
                <a:latin typeface="メイリオ" panose="020B0604030504040204" pitchFamily="50" charset="-128"/>
                <a:ea typeface="メイリオ" panose="020B0604030504040204" pitchFamily="50" charset="-128"/>
              </a:rPr>
              <a:t>池袋・サンシャインシティ　展示ホール</a:t>
            </a:r>
            <a:r>
              <a:rPr lang="en-US" altLang="ja-JP" sz="1100" b="1">
                <a:latin typeface="メイリオ" panose="020B0604030504040204" pitchFamily="50" charset="-128"/>
                <a:ea typeface="メイリオ" panose="020B0604030504040204" pitchFamily="50" charset="-128"/>
              </a:rPr>
              <a:t>A</a:t>
            </a:r>
          </a:p>
        </p:txBody>
      </p:sp>
      <p:grpSp>
        <p:nvGrpSpPr>
          <p:cNvPr id="35" name="グループ化 34">
            <a:extLst>
              <a:ext uri="{FF2B5EF4-FFF2-40B4-BE49-F238E27FC236}">
                <a16:creationId xmlns:a16="http://schemas.microsoft.com/office/drawing/2014/main" xmlns="" id="{AED2AE6A-B3EB-FB8C-F27C-C3A6C0D912CF}"/>
              </a:ext>
            </a:extLst>
          </p:cNvPr>
          <p:cNvGrpSpPr/>
          <p:nvPr/>
        </p:nvGrpSpPr>
        <p:grpSpPr>
          <a:xfrm>
            <a:off x="708025" y="1560261"/>
            <a:ext cx="5608193" cy="8055678"/>
            <a:chOff x="708025" y="1584325"/>
            <a:chExt cx="5929313" cy="8516938"/>
          </a:xfrm>
        </p:grpSpPr>
        <p:sp>
          <p:nvSpPr>
            <p:cNvPr id="5" name="テキスト ボックス 1">
              <a:extLst>
                <a:ext uri="{FF2B5EF4-FFF2-40B4-BE49-F238E27FC236}">
                  <a16:creationId xmlns:a16="http://schemas.microsoft.com/office/drawing/2014/main" xmlns="" id="{E5DABA2D-67EA-37EE-8BB0-671D35770AF2}"/>
                </a:ext>
              </a:extLst>
            </p:cNvPr>
            <p:cNvSpPr txBox="1">
              <a:spLocks noChangeArrowheads="1"/>
            </p:cNvSpPr>
            <p:nvPr/>
          </p:nvSpPr>
          <p:spPr bwMode="auto">
            <a:xfrm>
              <a:off x="1220788" y="4425950"/>
              <a:ext cx="2205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000" b="1">
                  <a:latin typeface="メイリオ" panose="020B0604030504040204" pitchFamily="50" charset="-128"/>
                  <a:ea typeface="メイリオ" panose="020B0604030504040204" pitchFamily="50" charset="-128"/>
                </a:rPr>
                <a:t>◎</a:t>
              </a:r>
              <a:r>
                <a:rPr lang="en-US" altLang="ja-JP" sz="1000" b="1">
                  <a:latin typeface="メイリオ" panose="020B0604030504040204" pitchFamily="50" charset="-128"/>
                  <a:ea typeface="メイリオ" panose="020B0604030504040204" pitchFamily="50" charset="-128"/>
                </a:rPr>
                <a:t>A-1</a:t>
              </a:r>
              <a:r>
                <a:rPr lang="ja-JP" altLang="en-US" sz="1000" b="1">
                  <a:latin typeface="メイリオ" panose="020B0604030504040204" pitchFamily="50" charset="-128"/>
                  <a:ea typeface="メイリオ" panose="020B0604030504040204" pitchFamily="50" charset="-128"/>
                </a:rPr>
                <a:t>、</a:t>
              </a:r>
              <a:r>
                <a:rPr lang="en-US" altLang="ja-JP" sz="1000" b="1">
                  <a:latin typeface="メイリオ" panose="020B0604030504040204" pitchFamily="50" charset="-128"/>
                  <a:ea typeface="メイリオ" panose="020B0604030504040204" pitchFamily="50" charset="-128"/>
                </a:rPr>
                <a:t>A-2</a:t>
              </a:r>
              <a:r>
                <a:rPr lang="ja-JP" altLang="en-US" sz="1000" b="1">
                  <a:latin typeface="メイリオ" panose="020B0604030504040204" pitchFamily="50" charset="-128"/>
                  <a:ea typeface="メイリオ" panose="020B0604030504040204" pitchFamily="50" charset="-128"/>
                </a:rPr>
                <a:t>ホールを使用します。</a:t>
              </a:r>
            </a:p>
          </p:txBody>
        </p:sp>
        <p:grpSp>
          <p:nvGrpSpPr>
            <p:cNvPr id="6" name="グループ化 9">
              <a:extLst>
                <a:ext uri="{FF2B5EF4-FFF2-40B4-BE49-F238E27FC236}">
                  <a16:creationId xmlns:a16="http://schemas.microsoft.com/office/drawing/2014/main" xmlns="" id="{54EC03F9-F03A-172D-305B-85F709E15CB0}"/>
                </a:ext>
              </a:extLst>
            </p:cNvPr>
            <p:cNvGrpSpPr>
              <a:grpSpLocks/>
            </p:cNvGrpSpPr>
            <p:nvPr/>
          </p:nvGrpSpPr>
          <p:grpSpPr bwMode="auto">
            <a:xfrm rot="10800000">
              <a:off x="1208088" y="4664075"/>
              <a:ext cx="4879975" cy="5437188"/>
              <a:chOff x="1191149" y="2008188"/>
              <a:chExt cx="4892129" cy="5453290"/>
            </a:xfrm>
          </p:grpSpPr>
          <p:pic>
            <p:nvPicPr>
              <p:cNvPr id="7" name="図 5">
                <a:extLst>
                  <a:ext uri="{FF2B5EF4-FFF2-40B4-BE49-F238E27FC236}">
                    <a16:creationId xmlns:a16="http://schemas.microsoft.com/office/drawing/2014/main" xmlns="" id="{AEB63518-4480-A558-03CF-EDB41F84D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207"/>
              <a:stretch>
                <a:fillRect/>
              </a:stretch>
            </p:blipFill>
            <p:spPr bwMode="auto">
              <a:xfrm rot="5400000">
                <a:off x="910569" y="2288768"/>
                <a:ext cx="5453290" cy="489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xmlns="" id="{7F295605-BB83-7920-80FA-5387364011DB}"/>
                  </a:ext>
                </a:extLst>
              </p:cNvPr>
              <p:cNvSpPr/>
              <p:nvPr/>
            </p:nvSpPr>
            <p:spPr>
              <a:xfrm>
                <a:off x="3310965" y="7076165"/>
                <a:ext cx="595204" cy="14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a:p>
            </p:txBody>
          </p:sp>
        </p:grpSp>
        <p:sp>
          <p:nvSpPr>
            <p:cNvPr id="9" name="正方形/長方形 8">
              <a:extLst>
                <a:ext uri="{FF2B5EF4-FFF2-40B4-BE49-F238E27FC236}">
                  <a16:creationId xmlns:a16="http://schemas.microsoft.com/office/drawing/2014/main" xmlns="" id="{A68C2329-FCC6-DB22-337C-5D323779115D}"/>
                </a:ext>
              </a:extLst>
            </p:cNvPr>
            <p:cNvSpPr/>
            <p:nvPr/>
          </p:nvSpPr>
          <p:spPr>
            <a:xfrm rot="10800000">
              <a:off x="2411413" y="7327900"/>
              <a:ext cx="2684462" cy="209391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a:p>
          </p:txBody>
        </p:sp>
        <p:sp>
          <p:nvSpPr>
            <p:cNvPr id="10" name="正方形/長方形 9">
              <a:extLst>
                <a:ext uri="{FF2B5EF4-FFF2-40B4-BE49-F238E27FC236}">
                  <a16:creationId xmlns:a16="http://schemas.microsoft.com/office/drawing/2014/main" xmlns="" id="{065DA428-963D-B823-948E-37263A05EED6}"/>
                </a:ext>
              </a:extLst>
            </p:cNvPr>
            <p:cNvSpPr/>
            <p:nvPr/>
          </p:nvSpPr>
          <p:spPr>
            <a:xfrm rot="10800000">
              <a:off x="2576513" y="5181600"/>
              <a:ext cx="2370137" cy="118745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a:p>
          </p:txBody>
        </p:sp>
        <p:sp>
          <p:nvSpPr>
            <p:cNvPr id="11" name="テキスト ボックス 10">
              <a:extLst>
                <a:ext uri="{FF2B5EF4-FFF2-40B4-BE49-F238E27FC236}">
                  <a16:creationId xmlns:a16="http://schemas.microsoft.com/office/drawing/2014/main" xmlns="" id="{1FCA23A9-CD01-58E5-A04D-EA29D0BA9646}"/>
                </a:ext>
              </a:extLst>
            </p:cNvPr>
            <p:cNvSpPr txBox="1">
              <a:spLocks noChangeArrowheads="1"/>
            </p:cNvSpPr>
            <p:nvPr/>
          </p:nvSpPr>
          <p:spPr bwMode="auto">
            <a:xfrm>
              <a:off x="3395663" y="4924425"/>
              <a:ext cx="6111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800">
                  <a:latin typeface="メイリオ" panose="020B0604030504040204" pitchFamily="50" charset="-128"/>
                  <a:ea typeface="メイリオ" panose="020B0604030504040204" pitchFamily="50" charset="-128"/>
                </a:rPr>
                <a:t>バックヤード</a:t>
              </a:r>
            </a:p>
          </p:txBody>
        </p:sp>
        <p:sp>
          <p:nvSpPr>
            <p:cNvPr id="12" name="正方形/長方形 11">
              <a:extLst>
                <a:ext uri="{FF2B5EF4-FFF2-40B4-BE49-F238E27FC236}">
                  <a16:creationId xmlns:a16="http://schemas.microsoft.com/office/drawing/2014/main" xmlns="" id="{4EA98B41-5B12-4AE8-0323-8FBE316E273F}"/>
                </a:ext>
              </a:extLst>
            </p:cNvPr>
            <p:cNvSpPr/>
            <p:nvPr/>
          </p:nvSpPr>
          <p:spPr bwMode="auto">
            <a:xfrm rot="10800000">
              <a:off x="3325813" y="8445500"/>
              <a:ext cx="746125" cy="1857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a:p>
          </p:txBody>
        </p:sp>
        <p:sp>
          <p:nvSpPr>
            <p:cNvPr id="13" name="テキスト ボックス 11">
              <a:extLst>
                <a:ext uri="{FF2B5EF4-FFF2-40B4-BE49-F238E27FC236}">
                  <a16:creationId xmlns:a16="http://schemas.microsoft.com/office/drawing/2014/main" xmlns="" id="{7A713440-DF4F-EE3D-019F-D5D8B9FE5D1F}"/>
                </a:ext>
              </a:extLst>
            </p:cNvPr>
            <p:cNvSpPr txBox="1">
              <a:spLocks noChangeArrowheads="1"/>
            </p:cNvSpPr>
            <p:nvPr/>
          </p:nvSpPr>
          <p:spPr bwMode="auto">
            <a:xfrm>
              <a:off x="3352800" y="8435975"/>
              <a:ext cx="657918" cy="21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700" b="1">
                  <a:solidFill>
                    <a:schemeClr val="bg1"/>
                  </a:solidFill>
                  <a:latin typeface="メイリオ" panose="020B0604030504040204" pitchFamily="50" charset="-128"/>
                  <a:ea typeface="メイリオ" panose="020B0604030504040204" pitchFamily="50" charset="-128"/>
                </a:rPr>
                <a:t>A-1</a:t>
              </a:r>
              <a:r>
                <a:rPr lang="ja-JP" altLang="en-US" sz="700" b="1">
                  <a:solidFill>
                    <a:schemeClr val="bg1"/>
                  </a:solidFill>
                  <a:latin typeface="メイリオ" panose="020B0604030504040204" pitchFamily="50" charset="-128"/>
                  <a:ea typeface="メイリオ" panose="020B0604030504040204" pitchFamily="50" charset="-128"/>
                </a:rPr>
                <a:t>ホール</a:t>
              </a:r>
            </a:p>
          </p:txBody>
        </p:sp>
        <p:sp>
          <p:nvSpPr>
            <p:cNvPr id="14" name="正方形/長方形 13">
              <a:extLst>
                <a:ext uri="{FF2B5EF4-FFF2-40B4-BE49-F238E27FC236}">
                  <a16:creationId xmlns:a16="http://schemas.microsoft.com/office/drawing/2014/main" xmlns="" id="{897A2EEC-82A2-A9EC-B251-0ED853FB36B6}"/>
                </a:ext>
              </a:extLst>
            </p:cNvPr>
            <p:cNvSpPr/>
            <p:nvPr/>
          </p:nvSpPr>
          <p:spPr bwMode="auto">
            <a:xfrm rot="10800000">
              <a:off x="3319463" y="5700713"/>
              <a:ext cx="744537" cy="1841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a:p>
          </p:txBody>
        </p:sp>
        <p:sp>
          <p:nvSpPr>
            <p:cNvPr id="15" name="テキスト ボックス 41">
              <a:extLst>
                <a:ext uri="{FF2B5EF4-FFF2-40B4-BE49-F238E27FC236}">
                  <a16:creationId xmlns:a16="http://schemas.microsoft.com/office/drawing/2014/main" xmlns="" id="{0221409A-0ADE-3FBC-44AA-8FCA097F1980}"/>
                </a:ext>
              </a:extLst>
            </p:cNvPr>
            <p:cNvSpPr txBox="1">
              <a:spLocks noChangeArrowheads="1"/>
            </p:cNvSpPr>
            <p:nvPr/>
          </p:nvSpPr>
          <p:spPr bwMode="auto">
            <a:xfrm>
              <a:off x="3362325" y="5688013"/>
              <a:ext cx="657918" cy="21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700" b="1">
                  <a:solidFill>
                    <a:schemeClr val="bg1"/>
                  </a:solidFill>
                  <a:latin typeface="メイリオ" panose="020B0604030504040204" pitchFamily="50" charset="-128"/>
                  <a:ea typeface="メイリオ" panose="020B0604030504040204" pitchFamily="50" charset="-128"/>
                </a:rPr>
                <a:t>A-2</a:t>
              </a:r>
              <a:r>
                <a:rPr lang="ja-JP" altLang="en-US" sz="700" b="1">
                  <a:solidFill>
                    <a:schemeClr val="bg1"/>
                  </a:solidFill>
                  <a:latin typeface="メイリオ" panose="020B0604030504040204" pitchFamily="50" charset="-128"/>
                  <a:ea typeface="メイリオ" panose="020B0604030504040204" pitchFamily="50" charset="-128"/>
                </a:rPr>
                <a:t>ホール</a:t>
              </a:r>
            </a:p>
          </p:txBody>
        </p:sp>
        <p:pic>
          <p:nvPicPr>
            <p:cNvPr id="16" name="Picture 26">
              <a:extLst>
                <a:ext uri="{FF2B5EF4-FFF2-40B4-BE49-F238E27FC236}">
                  <a16:creationId xmlns:a16="http://schemas.microsoft.com/office/drawing/2014/main" xmlns="" id="{27FB71AB-8D37-A3EA-3AE3-A0EFE5F08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1698625"/>
              <a:ext cx="351472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a:extLst>
                <a:ext uri="{FF2B5EF4-FFF2-40B4-BE49-F238E27FC236}">
                  <a16:creationId xmlns:a16="http://schemas.microsoft.com/office/drawing/2014/main" xmlns="" id="{1083043D-22F4-1F6F-2A8E-005736B522E6}"/>
                </a:ext>
              </a:extLst>
            </p:cNvPr>
            <p:cNvSpPr/>
            <p:nvPr/>
          </p:nvSpPr>
          <p:spPr>
            <a:xfrm>
              <a:off x="2546350" y="2465388"/>
              <a:ext cx="577850" cy="17938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8" name="図 10" descr="ダイアグラム, 設計図&#10;&#10;自動的に生成された説明">
              <a:extLst>
                <a:ext uri="{FF2B5EF4-FFF2-40B4-BE49-F238E27FC236}">
                  <a16:creationId xmlns:a16="http://schemas.microsoft.com/office/drawing/2014/main" xmlns="" id="{D12C12A4-19F6-2777-62F1-7F1472B813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5891"/>
            <a:stretch>
              <a:fillRect/>
            </a:stretch>
          </p:blipFill>
          <p:spPr bwMode="auto">
            <a:xfrm>
              <a:off x="4595813" y="1584325"/>
              <a:ext cx="14922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18">
              <a:extLst>
                <a:ext uri="{FF2B5EF4-FFF2-40B4-BE49-F238E27FC236}">
                  <a16:creationId xmlns:a16="http://schemas.microsoft.com/office/drawing/2014/main" xmlns="" id="{C5DA3A52-3A5E-3A61-0DB2-D0F8A57C989F}"/>
                </a:ext>
              </a:extLst>
            </p:cNvPr>
            <p:cNvCxnSpPr>
              <a:cxnSpLocks/>
            </p:cNvCxnSpPr>
            <p:nvPr/>
          </p:nvCxnSpPr>
          <p:spPr>
            <a:xfrm>
              <a:off x="3792538" y="3013075"/>
              <a:ext cx="123666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xmlns="" id="{AFD4C6BC-D097-613F-05F5-502306135F92}"/>
                </a:ext>
              </a:extLst>
            </p:cNvPr>
            <p:cNvSpPr/>
            <p:nvPr/>
          </p:nvSpPr>
          <p:spPr>
            <a:xfrm>
              <a:off x="5029200" y="2595563"/>
              <a:ext cx="831850" cy="1354137"/>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1" name="直線コネクタ 20">
              <a:extLst>
                <a:ext uri="{FF2B5EF4-FFF2-40B4-BE49-F238E27FC236}">
                  <a16:creationId xmlns:a16="http://schemas.microsoft.com/office/drawing/2014/main" xmlns="" id="{AF339514-D5FB-092E-015F-45232A6A2530}"/>
                </a:ext>
              </a:extLst>
            </p:cNvPr>
            <p:cNvCxnSpPr>
              <a:cxnSpLocks/>
            </p:cNvCxnSpPr>
            <p:nvPr/>
          </p:nvCxnSpPr>
          <p:spPr>
            <a:xfrm>
              <a:off x="3111500" y="2636838"/>
              <a:ext cx="688975"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xmlns="" id="{7A79D3C3-832E-82A8-D644-B5C2514EF91E}"/>
                </a:ext>
              </a:extLst>
            </p:cNvPr>
            <p:cNvCxnSpPr>
              <a:cxnSpLocks/>
            </p:cNvCxnSpPr>
            <p:nvPr/>
          </p:nvCxnSpPr>
          <p:spPr>
            <a:xfrm>
              <a:off x="3808413" y="2620963"/>
              <a:ext cx="0" cy="392112"/>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xmlns="" id="{35AC4AA6-8F05-DD81-D890-F7812C5D93E9}"/>
                </a:ext>
              </a:extLst>
            </p:cNvPr>
            <p:cNvCxnSpPr>
              <a:cxnSpLocks/>
            </p:cNvCxnSpPr>
            <p:nvPr/>
          </p:nvCxnSpPr>
          <p:spPr>
            <a:xfrm>
              <a:off x="5449888" y="3960813"/>
              <a:ext cx="0" cy="19050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xmlns="" id="{122F39D6-B916-97AC-10B1-7BD86D534ECC}"/>
                </a:ext>
              </a:extLst>
            </p:cNvPr>
            <p:cNvCxnSpPr>
              <a:cxnSpLocks/>
            </p:cNvCxnSpPr>
            <p:nvPr/>
          </p:nvCxnSpPr>
          <p:spPr>
            <a:xfrm flipH="1">
              <a:off x="3719513" y="4154488"/>
              <a:ext cx="174466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xmlns="" id="{2CC48413-8E01-9703-2662-67C267E26BFD}"/>
                </a:ext>
              </a:extLst>
            </p:cNvPr>
            <p:cNvCxnSpPr>
              <a:cxnSpLocks/>
            </p:cNvCxnSpPr>
            <p:nvPr/>
          </p:nvCxnSpPr>
          <p:spPr>
            <a:xfrm>
              <a:off x="3719513" y="4135438"/>
              <a:ext cx="0" cy="5207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矢印: 右 26">
              <a:extLst>
                <a:ext uri="{FF2B5EF4-FFF2-40B4-BE49-F238E27FC236}">
                  <a16:creationId xmlns:a16="http://schemas.microsoft.com/office/drawing/2014/main" xmlns="" id="{3AF5F8A1-D22B-B3D1-6CEE-00CCB7DC52D6}"/>
                </a:ext>
              </a:extLst>
            </p:cNvPr>
            <p:cNvSpPr/>
            <p:nvPr/>
          </p:nvSpPr>
          <p:spPr>
            <a:xfrm>
              <a:off x="5797550" y="6723063"/>
              <a:ext cx="239713" cy="18256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テキスト ボックス 51">
              <a:extLst>
                <a:ext uri="{FF2B5EF4-FFF2-40B4-BE49-F238E27FC236}">
                  <a16:creationId xmlns:a16="http://schemas.microsoft.com/office/drawing/2014/main" xmlns="" id="{A165EA41-554C-6BF0-4E95-E0F82066D0A6}"/>
                </a:ext>
              </a:extLst>
            </p:cNvPr>
            <p:cNvSpPr txBox="1">
              <a:spLocks noChangeArrowheads="1"/>
            </p:cNvSpPr>
            <p:nvPr/>
          </p:nvSpPr>
          <p:spPr bwMode="auto">
            <a:xfrm>
              <a:off x="5991225" y="6723063"/>
              <a:ext cx="646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600">
                  <a:latin typeface="メイリオ" panose="020B0604030504040204" pitchFamily="50" charset="-128"/>
                  <a:ea typeface="メイリオ" panose="020B0604030504040204" pitchFamily="50" charset="-128"/>
                </a:rPr>
                <a:t>文化会館ビル</a:t>
              </a:r>
            </a:p>
          </p:txBody>
        </p:sp>
        <p:sp>
          <p:nvSpPr>
            <p:cNvPr id="29" name="矢印: 右 28">
              <a:extLst>
                <a:ext uri="{FF2B5EF4-FFF2-40B4-BE49-F238E27FC236}">
                  <a16:creationId xmlns:a16="http://schemas.microsoft.com/office/drawing/2014/main" xmlns="" id="{4208CB26-6CB7-2688-A222-FEA040D46EF5}"/>
                </a:ext>
              </a:extLst>
            </p:cNvPr>
            <p:cNvSpPr/>
            <p:nvPr/>
          </p:nvSpPr>
          <p:spPr>
            <a:xfrm flipH="1">
              <a:off x="1758950" y="6735763"/>
              <a:ext cx="238125" cy="18256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テキスト ボックス 64">
              <a:extLst>
                <a:ext uri="{FF2B5EF4-FFF2-40B4-BE49-F238E27FC236}">
                  <a16:creationId xmlns:a16="http://schemas.microsoft.com/office/drawing/2014/main" xmlns="" id="{BD1F7AA0-9DF9-F759-84C7-A8C8EA4B8084}"/>
                </a:ext>
              </a:extLst>
            </p:cNvPr>
            <p:cNvSpPr txBox="1">
              <a:spLocks noChangeArrowheads="1"/>
            </p:cNvSpPr>
            <p:nvPr/>
          </p:nvSpPr>
          <p:spPr bwMode="auto">
            <a:xfrm>
              <a:off x="1316038" y="6688138"/>
              <a:ext cx="492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600">
                  <a:latin typeface="メイリオ" panose="020B0604030504040204" pitchFamily="50" charset="-128"/>
                  <a:ea typeface="メイリオ" panose="020B0604030504040204" pitchFamily="50" charset="-128"/>
                </a:rPr>
                <a:t>プリンス</a:t>
              </a:r>
              <a:endParaRPr lang="en-US" altLang="ja-JP" sz="600">
                <a:latin typeface="メイリオ" panose="020B0604030504040204" pitchFamily="50" charset="-128"/>
                <a:ea typeface="メイリオ" panose="020B0604030504040204" pitchFamily="50" charset="-128"/>
              </a:endParaRPr>
            </a:p>
            <a:p>
              <a:r>
                <a:rPr lang="ja-JP" altLang="en-US" sz="600">
                  <a:latin typeface="メイリオ" panose="020B0604030504040204" pitchFamily="50" charset="-128"/>
                  <a:ea typeface="メイリオ" panose="020B0604030504040204" pitchFamily="50" charset="-128"/>
                </a:rPr>
                <a:t>ホテル</a:t>
              </a:r>
            </a:p>
          </p:txBody>
        </p:sp>
        <p:sp>
          <p:nvSpPr>
            <p:cNvPr id="31" name="矢印: 上下 30">
              <a:extLst>
                <a:ext uri="{FF2B5EF4-FFF2-40B4-BE49-F238E27FC236}">
                  <a16:creationId xmlns:a16="http://schemas.microsoft.com/office/drawing/2014/main" xmlns="" id="{444557F3-A37A-438F-2FA1-763564B17966}"/>
                </a:ext>
              </a:extLst>
            </p:cNvPr>
            <p:cNvSpPr/>
            <p:nvPr/>
          </p:nvSpPr>
          <p:spPr>
            <a:xfrm>
              <a:off x="4302125" y="6262688"/>
              <a:ext cx="174625" cy="247650"/>
            </a:xfrm>
            <a:prstGeom prst="upDownArrow">
              <a:avLst/>
            </a:prstGeom>
            <a:solidFill>
              <a:srgbClr val="FF0000"/>
            </a:solidFill>
            <a:ln>
              <a:solidFill>
                <a:schemeClr val="bg1"/>
              </a:solidFill>
            </a:ln>
          </p:spPr>
          <p:txBody>
            <a:bodyPr anchor="ctr">
              <a:spAutoFit/>
            </a:bodyPr>
            <a:lstStyle/>
            <a:p>
              <a:pPr algn="ctr" defTabSz="1016356" eaLnBrk="1" fontAlgn="auto" hangingPunct="1">
                <a:spcBef>
                  <a:spcPts val="0"/>
                </a:spcBef>
                <a:spcAft>
                  <a:spcPts val="0"/>
                </a:spcAft>
                <a:defRPr/>
              </a:pPr>
              <a:endParaRPr lang="ja-JP" altLang="en-US" sz="105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矢印: 上下 31">
              <a:extLst>
                <a:ext uri="{FF2B5EF4-FFF2-40B4-BE49-F238E27FC236}">
                  <a16:creationId xmlns:a16="http://schemas.microsoft.com/office/drawing/2014/main" xmlns="" id="{EF5558F0-3E98-D560-EDD5-0BB69154CCD8}"/>
                </a:ext>
              </a:extLst>
            </p:cNvPr>
            <p:cNvSpPr/>
            <p:nvPr/>
          </p:nvSpPr>
          <p:spPr>
            <a:xfrm>
              <a:off x="3030538" y="6269038"/>
              <a:ext cx="173037" cy="247650"/>
            </a:xfrm>
            <a:prstGeom prst="upDownArrow">
              <a:avLst/>
            </a:prstGeom>
            <a:solidFill>
              <a:srgbClr val="FF0000"/>
            </a:solidFill>
            <a:ln>
              <a:solidFill>
                <a:schemeClr val="bg1"/>
              </a:solidFill>
            </a:ln>
          </p:spPr>
          <p:txBody>
            <a:bodyPr anchor="ctr">
              <a:spAutoFit/>
            </a:bodyPr>
            <a:lstStyle/>
            <a:p>
              <a:pPr algn="ctr" defTabSz="1016356" eaLnBrk="1" fontAlgn="auto" hangingPunct="1">
                <a:spcBef>
                  <a:spcPts val="0"/>
                </a:spcBef>
                <a:spcAft>
                  <a:spcPts val="0"/>
                </a:spcAft>
                <a:defRPr/>
              </a:pPr>
              <a:endParaRPr lang="ja-JP" altLang="en-US" sz="105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矢印: 上下 32">
              <a:extLst>
                <a:ext uri="{FF2B5EF4-FFF2-40B4-BE49-F238E27FC236}">
                  <a16:creationId xmlns:a16="http://schemas.microsoft.com/office/drawing/2014/main" xmlns="" id="{0BDC1200-B3B9-3CE6-5221-2583EDB5EEB1}"/>
                </a:ext>
              </a:extLst>
            </p:cNvPr>
            <p:cNvSpPr/>
            <p:nvPr/>
          </p:nvSpPr>
          <p:spPr>
            <a:xfrm>
              <a:off x="4314825" y="7094538"/>
              <a:ext cx="174625" cy="246062"/>
            </a:xfrm>
            <a:prstGeom prst="upDownArrow">
              <a:avLst/>
            </a:prstGeom>
            <a:solidFill>
              <a:srgbClr val="FF0000"/>
            </a:solidFill>
            <a:ln>
              <a:solidFill>
                <a:schemeClr val="bg1"/>
              </a:solidFill>
            </a:ln>
          </p:spPr>
          <p:txBody>
            <a:bodyPr anchor="ctr">
              <a:spAutoFit/>
            </a:bodyPr>
            <a:lstStyle/>
            <a:p>
              <a:pPr algn="ctr" defTabSz="1016356" eaLnBrk="1" fontAlgn="auto" hangingPunct="1">
                <a:spcBef>
                  <a:spcPts val="0"/>
                </a:spcBef>
                <a:spcAft>
                  <a:spcPts val="0"/>
                </a:spcAft>
                <a:defRPr/>
              </a:pPr>
              <a:endParaRPr lang="ja-JP" altLang="en-US" sz="105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矢印: 上下 33">
              <a:extLst>
                <a:ext uri="{FF2B5EF4-FFF2-40B4-BE49-F238E27FC236}">
                  <a16:creationId xmlns:a16="http://schemas.microsoft.com/office/drawing/2014/main" xmlns="" id="{2B15D263-7D81-C6FA-7D11-1C611831CCEC}"/>
                </a:ext>
              </a:extLst>
            </p:cNvPr>
            <p:cNvSpPr/>
            <p:nvPr/>
          </p:nvSpPr>
          <p:spPr>
            <a:xfrm>
              <a:off x="3043238" y="7100888"/>
              <a:ext cx="173037" cy="246062"/>
            </a:xfrm>
            <a:prstGeom prst="upDownArrow">
              <a:avLst/>
            </a:prstGeom>
            <a:solidFill>
              <a:srgbClr val="FF0000"/>
            </a:solidFill>
            <a:ln>
              <a:solidFill>
                <a:schemeClr val="bg1"/>
              </a:solidFill>
            </a:ln>
          </p:spPr>
          <p:txBody>
            <a:bodyPr anchor="ctr">
              <a:spAutoFit/>
            </a:bodyPr>
            <a:lstStyle/>
            <a:p>
              <a:pPr algn="ctr" defTabSz="1016356" eaLnBrk="1" fontAlgn="auto" hangingPunct="1">
                <a:spcBef>
                  <a:spcPts val="0"/>
                </a:spcBef>
                <a:spcAft>
                  <a:spcPts val="0"/>
                </a:spcAft>
                <a:defRPr/>
              </a:pPr>
              <a:endParaRPr lang="ja-JP" altLang="en-US" sz="1050" b="1">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54063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xmlns="" id="{F328AA88-83B3-43B1-7436-819D064F8510}"/>
              </a:ext>
            </a:extLst>
          </p:cNvPr>
          <p:cNvSpPr/>
          <p:nvPr/>
        </p:nvSpPr>
        <p:spPr>
          <a:xfrm>
            <a:off x="555709" y="1604351"/>
            <a:ext cx="6026066" cy="92692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6356" eaLnBrk="1" fontAlgn="auto" hangingPunct="1">
              <a:spcBef>
                <a:spcPts val="0"/>
              </a:spcBef>
              <a:spcAft>
                <a:spcPts val="0"/>
              </a:spcAft>
              <a:defRPr/>
            </a:pPr>
            <a:endParaRPr lang="ja-JP" altLang="en-US">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xmlns="" id="{E5FB2E53-8CF0-AA27-C96D-F03231F22795}"/>
              </a:ext>
            </a:extLst>
          </p:cNvPr>
          <p:cNvSpPr>
            <a:spLocks noGrp="1"/>
          </p:cNvSpPr>
          <p:nvPr>
            <p:ph type="sldNum" sz="quarter" idx="12"/>
          </p:nvPr>
        </p:nvSpPr>
        <p:spPr/>
        <p:txBody>
          <a:bodyPr/>
          <a:lstStyle/>
          <a:p>
            <a:fld id="{6B602FC4-DEC8-4D6F-8C46-7B8874FEDBEB}" type="slidenum">
              <a:rPr kumimoji="1" lang="ja-JP" altLang="en-US" smtClean="0"/>
              <a:pPr/>
              <a:t>6</a:t>
            </a:fld>
            <a:endParaRPr kumimoji="1" lang="ja-JP" altLang="en-US"/>
          </a:p>
        </p:txBody>
      </p:sp>
      <p:sp>
        <p:nvSpPr>
          <p:cNvPr id="3" name="正方形/長方形 2">
            <a:extLst>
              <a:ext uri="{FF2B5EF4-FFF2-40B4-BE49-F238E27FC236}">
                <a16:creationId xmlns:a16="http://schemas.microsoft.com/office/drawing/2014/main" xmlns="" id="{7DF2769F-9836-90A9-37BB-F666A92E4C44}"/>
              </a:ext>
            </a:extLst>
          </p:cNvPr>
          <p:cNvSpPr/>
          <p:nvPr/>
        </p:nvSpPr>
        <p:spPr>
          <a:xfrm>
            <a:off x="562535" y="911950"/>
            <a:ext cx="1036320" cy="2525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xmlns="" id="{E934F23A-32E9-B2F5-2FFF-D1818BF1D739}"/>
              </a:ext>
            </a:extLst>
          </p:cNvPr>
          <p:cNvSpPr txBox="1"/>
          <p:nvPr/>
        </p:nvSpPr>
        <p:spPr>
          <a:xfrm>
            <a:off x="632205" y="929017"/>
            <a:ext cx="894797" cy="261610"/>
          </a:xfrm>
          <a:prstGeom prst="rect">
            <a:avLst/>
          </a:prstGeom>
          <a:noFill/>
        </p:spPr>
        <p:txBody>
          <a:bodyPr wrap="none" rtlCol="0">
            <a:spAutoFit/>
          </a:bodyPr>
          <a:lstStyle/>
          <a:p>
            <a:r>
              <a:rPr kumimoji="1" lang="en-US" altLang="ja-JP" sz="1100" b="1">
                <a:solidFill>
                  <a:schemeClr val="bg1"/>
                </a:solidFill>
                <a:latin typeface="メイリオ" panose="020B0604030504040204" pitchFamily="50" charset="-128"/>
                <a:ea typeface="メイリオ" panose="020B0604030504040204" pitchFamily="50" charset="-128"/>
              </a:rPr>
              <a:t>5.</a:t>
            </a:r>
            <a:r>
              <a:rPr kumimoji="1" lang="ja-JP" altLang="en-US" sz="1100" b="1">
                <a:solidFill>
                  <a:schemeClr val="bg1"/>
                </a:solidFill>
                <a:latin typeface="メイリオ" panose="020B0604030504040204" pitchFamily="50" charset="-128"/>
                <a:ea typeface="メイリオ" panose="020B0604030504040204" pitchFamily="50" charset="-128"/>
              </a:rPr>
              <a:t>出店概要</a:t>
            </a:r>
          </a:p>
        </p:txBody>
      </p:sp>
      <p:sp>
        <p:nvSpPr>
          <p:cNvPr id="5" name="テキスト ボックス 1">
            <a:extLst>
              <a:ext uri="{FF2B5EF4-FFF2-40B4-BE49-F238E27FC236}">
                <a16:creationId xmlns:a16="http://schemas.microsoft.com/office/drawing/2014/main" xmlns="" id="{A1E76A02-B9EC-8DF3-9524-0A00EE541ADF}"/>
              </a:ext>
            </a:extLst>
          </p:cNvPr>
          <p:cNvSpPr txBox="1">
            <a:spLocks noChangeArrowheads="1"/>
          </p:cNvSpPr>
          <p:nvPr/>
        </p:nvSpPr>
        <p:spPr bwMode="auto">
          <a:xfrm>
            <a:off x="476250" y="6161856"/>
            <a:ext cx="36115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600">
                <a:latin typeface="メイリオ" panose="020B0604030504040204" pitchFamily="50" charset="-128"/>
                <a:ea typeface="メイリオ" panose="020B0604030504040204" pitchFamily="50" charset="-128"/>
              </a:rPr>
              <a:t>※100</a:t>
            </a:r>
            <a:r>
              <a:rPr lang="ja-JP" altLang="en-US" sz="600">
                <a:latin typeface="メイリオ" panose="020B0604030504040204" pitchFamily="50" charset="-128"/>
                <a:ea typeface="メイリオ" panose="020B0604030504040204" pitchFamily="50" charset="-128"/>
              </a:rPr>
              <a:t>万円以上の売上の場合は、</a:t>
            </a:r>
            <a:r>
              <a:rPr lang="en-US" altLang="ja-JP" sz="600">
                <a:latin typeface="メイリオ" panose="020B0604030504040204" pitchFamily="50" charset="-128"/>
                <a:ea typeface="メイリオ" panose="020B0604030504040204" pitchFamily="50" charset="-128"/>
              </a:rPr>
              <a:t>100</a:t>
            </a:r>
            <a:r>
              <a:rPr lang="ja-JP" altLang="en-US" sz="600">
                <a:latin typeface="メイリオ" panose="020B0604030504040204" pitchFamily="50" charset="-128"/>
                <a:ea typeface="メイリオ" panose="020B0604030504040204" pitchFamily="50" charset="-128"/>
              </a:rPr>
              <a:t>万円を超えた超過額分はロイヤリティを</a:t>
            </a:r>
            <a:r>
              <a:rPr lang="en-US" altLang="ja-JP" sz="600">
                <a:latin typeface="メイリオ" panose="020B0604030504040204" pitchFamily="50" charset="-128"/>
                <a:ea typeface="メイリオ" panose="020B0604030504040204" pitchFamily="50" charset="-128"/>
              </a:rPr>
              <a:t>1</a:t>
            </a:r>
            <a:r>
              <a:rPr lang="ja-JP" altLang="en-US" sz="600">
                <a:latin typeface="メイリオ" panose="020B0604030504040204" pitchFamily="50" charset="-128"/>
                <a:ea typeface="メイリオ" panose="020B0604030504040204" pitchFamily="50" charset="-128"/>
              </a:rPr>
              <a:t>５％にします。</a:t>
            </a:r>
            <a:endParaRPr lang="en-US" altLang="ja-JP" sz="600">
              <a:latin typeface="メイリオ" panose="020B0604030504040204" pitchFamily="50" charset="-128"/>
              <a:ea typeface="メイリオ" panose="020B0604030504040204" pitchFamily="50" charset="-128"/>
            </a:endParaRPr>
          </a:p>
        </p:txBody>
      </p:sp>
      <p:sp>
        <p:nvSpPr>
          <p:cNvPr id="6" name="Rectangle 87">
            <a:extLst>
              <a:ext uri="{FF2B5EF4-FFF2-40B4-BE49-F238E27FC236}">
                <a16:creationId xmlns:a16="http://schemas.microsoft.com/office/drawing/2014/main" xmlns="" id="{9121CBE5-5067-85B0-057F-32A13BABAA95}"/>
              </a:ext>
            </a:extLst>
          </p:cNvPr>
          <p:cNvSpPr>
            <a:spLocks noChangeArrowheads="1"/>
          </p:cNvSpPr>
          <p:nvPr/>
        </p:nvSpPr>
        <p:spPr bwMode="auto">
          <a:xfrm>
            <a:off x="555709" y="1200331"/>
            <a:ext cx="6026066" cy="304800"/>
          </a:xfrm>
          <a:prstGeom prst="rect">
            <a:avLst/>
          </a:prstGeom>
          <a:solidFill>
            <a:schemeClr val="tx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solidFill>
                  <a:schemeClr val="bg1"/>
                </a:solidFill>
                <a:latin typeface="メイリオ" panose="020B0604030504040204" pitchFamily="50" charset="-128"/>
                <a:ea typeface="メイリオ" panose="020B0604030504040204" pitchFamily="50" charset="-128"/>
              </a:rPr>
              <a:t>①飲食ブース　出店概要</a:t>
            </a:r>
            <a:endParaRPr lang="en-US" altLang="ja-JP" sz="1200" b="1">
              <a:solidFill>
                <a:schemeClr val="bg1"/>
              </a:solidFill>
              <a:latin typeface="メイリオ" panose="020B0604030504040204" pitchFamily="50" charset="-128"/>
              <a:ea typeface="メイリオ" panose="020B0604030504040204" pitchFamily="50" charset="-128"/>
            </a:endParaRPr>
          </a:p>
        </p:txBody>
      </p:sp>
      <p:sp>
        <p:nvSpPr>
          <p:cNvPr id="9" name="図 25">
            <a:extLst>
              <a:ext uri="{FF2B5EF4-FFF2-40B4-BE49-F238E27FC236}">
                <a16:creationId xmlns:a16="http://schemas.microsoft.com/office/drawing/2014/main" xmlns="" id="{1CC47F9A-E099-AD63-01C1-4D4704AF43BA}"/>
              </a:ext>
            </a:extLst>
          </p:cNvPr>
          <p:cNvSpPr>
            <a:spLocks noChangeAspect="1" noChangeArrowheads="1"/>
          </p:cNvSpPr>
          <p:nvPr/>
        </p:nvSpPr>
        <p:spPr bwMode="auto">
          <a:xfrm>
            <a:off x="3879934" y="1977413"/>
            <a:ext cx="9509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aphicFrame>
        <p:nvGraphicFramePr>
          <p:cNvPr id="11" name="Group 263">
            <a:extLst>
              <a:ext uri="{FF2B5EF4-FFF2-40B4-BE49-F238E27FC236}">
                <a16:creationId xmlns:a16="http://schemas.microsoft.com/office/drawing/2014/main" xmlns="" id="{0E10D886-1393-70C2-0DB9-A80732854831}"/>
              </a:ext>
            </a:extLst>
          </p:cNvPr>
          <p:cNvGraphicFramePr>
            <a:graphicFrameLocks noGrp="1"/>
          </p:cNvGraphicFramePr>
          <p:nvPr>
            <p:extLst>
              <p:ext uri="{D42A27DB-BD31-4B8C-83A1-F6EECF244321}">
                <p14:modId xmlns:p14="http://schemas.microsoft.com/office/powerpoint/2010/main" val="2128736044"/>
              </p:ext>
            </p:extLst>
          </p:nvPr>
        </p:nvGraphicFramePr>
        <p:xfrm>
          <a:off x="380426" y="2608831"/>
          <a:ext cx="6300788" cy="1373387"/>
        </p:xfrm>
        <a:graphic>
          <a:graphicData uri="http://schemas.openxmlformats.org/drawingml/2006/table">
            <a:tbl>
              <a:tblPr/>
              <a:tblGrid>
                <a:gridCol w="972124">
                  <a:extLst>
                    <a:ext uri="{9D8B030D-6E8A-4147-A177-3AD203B41FA5}">
                      <a16:colId xmlns:a16="http://schemas.microsoft.com/office/drawing/2014/main" xmlns="" val="20000"/>
                    </a:ext>
                  </a:extLst>
                </a:gridCol>
                <a:gridCol w="1634072">
                  <a:extLst>
                    <a:ext uri="{9D8B030D-6E8A-4147-A177-3AD203B41FA5}">
                      <a16:colId xmlns:a16="http://schemas.microsoft.com/office/drawing/2014/main" xmlns="" val="20001"/>
                    </a:ext>
                  </a:extLst>
                </a:gridCol>
                <a:gridCol w="975844">
                  <a:extLst>
                    <a:ext uri="{9D8B030D-6E8A-4147-A177-3AD203B41FA5}">
                      <a16:colId xmlns:a16="http://schemas.microsoft.com/office/drawing/2014/main" xmlns="" val="20002"/>
                    </a:ext>
                  </a:extLst>
                </a:gridCol>
                <a:gridCol w="1899813">
                  <a:extLst>
                    <a:ext uri="{9D8B030D-6E8A-4147-A177-3AD203B41FA5}">
                      <a16:colId xmlns:a16="http://schemas.microsoft.com/office/drawing/2014/main" xmlns="" val="20003"/>
                    </a:ext>
                  </a:extLst>
                </a:gridCol>
                <a:gridCol w="818935">
                  <a:extLst>
                    <a:ext uri="{9D8B030D-6E8A-4147-A177-3AD203B41FA5}">
                      <a16:colId xmlns:a16="http://schemas.microsoft.com/office/drawing/2014/main" xmlns="" val="20004"/>
                    </a:ext>
                  </a:extLst>
                </a:gridCol>
              </a:tblGrid>
              <a:tr h="234679">
                <a:tc>
                  <a:txBody>
                    <a:bodyPr/>
                    <a:lstStyle>
                      <a:lvl1pPr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1pPr>
                      <a:lvl2pPr marL="742950" indent="-285750" algn="l" eaLnBrk="0" hangingPunct="0">
                        <a:spcBef>
                          <a:spcPct val="20000"/>
                        </a:spcBef>
                        <a:buFont typeface="Arial" charset="0"/>
                        <a:defRPr kumimoji="1" sz="1000">
                          <a:solidFill>
                            <a:schemeClr val="tx1"/>
                          </a:solidFill>
                          <a:latin typeface="ＭＳ ゴシック" pitchFamily="49" charset="-128"/>
                          <a:ea typeface="ＭＳ ゴシック" pitchFamily="49" charset="-128"/>
                        </a:defRPr>
                      </a:lvl2pPr>
                      <a:lvl3pPr marL="11430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3pPr>
                      <a:lvl4pPr marL="16002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4pPr>
                      <a:lvl5pPr marL="20574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5pPr>
                      <a:lvl6pPr marL="25146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6pPr>
                      <a:lvl7pPr marL="29718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7pPr>
                      <a:lvl8pPr marL="34290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8pPr>
                      <a:lvl9pPr marL="38862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9p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出店期間</a:t>
                      </a:r>
                      <a:endParaRPr kumimoji="1" lang="ja-JP" altLang="en-AU"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txBody>
                  <a:tcPr marL="77409" marR="77409" marT="40179" marB="40179" anchor="ctr" horzOverflow="overflow">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1pPr>
                      <a:lvl2pPr marL="742950" indent="-285750" algn="l" eaLnBrk="0" hangingPunct="0">
                        <a:spcBef>
                          <a:spcPct val="20000"/>
                        </a:spcBef>
                        <a:buFont typeface="Arial" charset="0"/>
                        <a:defRPr kumimoji="1" sz="1000">
                          <a:solidFill>
                            <a:schemeClr val="tx1"/>
                          </a:solidFill>
                          <a:latin typeface="ＭＳ ゴシック" pitchFamily="49" charset="-128"/>
                          <a:ea typeface="ＭＳ ゴシック" pitchFamily="49" charset="-128"/>
                        </a:defRPr>
                      </a:lvl2pPr>
                      <a:lvl3pPr marL="11430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3pPr>
                      <a:lvl4pPr marL="16002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4pPr>
                      <a:lvl5pPr marL="20574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5pPr>
                      <a:lvl6pPr marL="25146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6pPr>
                      <a:lvl7pPr marL="29718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7pPr>
                      <a:lvl8pPr marL="34290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8pPr>
                      <a:lvl9pPr marL="38862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9p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営業時間</a:t>
                      </a:r>
                      <a:endParaRPr kumimoji="1" lang="en-AU"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txBody>
                  <a:tcPr marL="77409" marR="77409" marT="40179" marB="4017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仕　　様</a:t>
                      </a:r>
                      <a:endParaRPr kumimoji="1" lang="en-AU"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a:txBody>
                  <a:tcPr marL="77409" marR="77409" marT="40179" marB="4017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基本設備</a:t>
                      </a:r>
                      <a:endParaRPr kumimoji="1" lang="en-AU"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txBody>
                  <a:tcPr marL="77409" marR="77409" marT="40179" marB="4017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出店内容</a:t>
                      </a:r>
                      <a:endParaRPr kumimoji="1" lang="en-AU"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endParaRPr>
                    </a:p>
                  </a:txBody>
                  <a:tcPr marL="77409" marR="77409" marT="40179" marB="40179" anchor="ctr" horzOverflow="overflow">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38708">
                <a:tc>
                  <a:txBody>
                    <a:bodyPr/>
                    <a:lstStyle>
                      <a:lvl1pPr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1pPr>
                      <a:lvl2pPr marL="742950" indent="-285750" algn="l" eaLnBrk="0" hangingPunct="0">
                        <a:spcBef>
                          <a:spcPct val="20000"/>
                        </a:spcBef>
                        <a:buFont typeface="Arial" charset="0"/>
                        <a:defRPr kumimoji="1" sz="1000">
                          <a:solidFill>
                            <a:schemeClr val="tx1"/>
                          </a:solidFill>
                          <a:latin typeface="ＭＳ ゴシック" pitchFamily="49" charset="-128"/>
                          <a:ea typeface="ＭＳ ゴシック" pitchFamily="49" charset="-128"/>
                        </a:defRPr>
                      </a:lvl2pPr>
                      <a:lvl3pPr marL="11430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3pPr>
                      <a:lvl4pPr marL="16002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4pPr>
                      <a:lvl5pPr marL="20574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5pPr>
                      <a:lvl6pPr marL="25146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6pPr>
                      <a:lvl7pPr marL="29718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7pPr>
                      <a:lvl8pPr marL="34290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8pPr>
                      <a:lvl9pPr marL="38862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9p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2024</a:t>
                      </a: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a:t>
                      </a:r>
                      <a:endPar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kumimoji="1" lang="zh-TW"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zh-TW"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kumimoji="1" lang="zh-TW"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a:t>
                      </a: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木</a:t>
                      </a:r>
                      <a:r>
                        <a:rPr kumimoji="1" lang="zh-TW"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zh-TW"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kumimoji="1" lang="zh-TW"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14</a:t>
                      </a:r>
                      <a:r>
                        <a:rPr kumimoji="1" lang="zh-TW"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a:t>
                      </a: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月祝</a:t>
                      </a:r>
                      <a:r>
                        <a:rPr kumimoji="1" lang="zh-TW"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zh-TW"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36004" marT="0" marB="0" anchor="ctr" horzOverflow="overflow">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1pPr>
                      <a:lvl2pPr marL="742950" indent="-285750" algn="l" eaLnBrk="0" hangingPunct="0">
                        <a:spcBef>
                          <a:spcPct val="20000"/>
                        </a:spcBef>
                        <a:buFont typeface="Arial" charset="0"/>
                        <a:defRPr kumimoji="1" sz="1000">
                          <a:solidFill>
                            <a:schemeClr val="tx1"/>
                          </a:solidFill>
                          <a:latin typeface="ＭＳ ゴシック" pitchFamily="49" charset="-128"/>
                          <a:ea typeface="ＭＳ ゴシック" pitchFamily="49" charset="-128"/>
                        </a:defRPr>
                      </a:lvl2pPr>
                      <a:lvl3pPr marL="11430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3pPr>
                      <a:lvl4pPr marL="16002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4pPr>
                      <a:lvl5pPr marL="20574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5pPr>
                      <a:lvl6pPr marL="25146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6pPr>
                      <a:lvl7pPr marL="29718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7pPr>
                      <a:lvl8pPr marL="34290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8pPr>
                      <a:lvl9pPr marL="38862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9pPr>
                    </a:lstStyle>
                    <a:p>
                      <a:pPr marL="0" marR="0" lvl="0" indent="0" algn="l" defTabSz="914400" rtl="0" eaLnBrk="1" fontAlgn="base" latinLnBrk="0" hangingPunct="1">
                        <a:lnSpc>
                          <a:spcPts val="1000"/>
                        </a:lnSpc>
                        <a:spcBef>
                          <a:spcPct val="0"/>
                        </a:spcBef>
                        <a:spcAft>
                          <a:spcPct val="0"/>
                        </a:spcAft>
                        <a:buClrTx/>
                        <a:buSzTx/>
                        <a:buFontTx/>
                        <a:buNone/>
                        <a:tabLst/>
                        <a:defRPr/>
                      </a:pPr>
                      <a:endParaRPr kumimoji="1" lang="en-US" altLang="ja-JP" sz="7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36004"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土間渡し</a:t>
                      </a:r>
                      <a:endPar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000"/>
                        </a:lnSpc>
                        <a:spcBef>
                          <a:spcPct val="0"/>
                        </a:spcBef>
                        <a:spcAft>
                          <a:spcPct val="0"/>
                        </a:spcAft>
                        <a:buClrTx/>
                        <a:buSzTx/>
                        <a:buFontTx/>
                        <a:buNone/>
                        <a:tabLst/>
                        <a:defRPr/>
                      </a:pPr>
                      <a:endPar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000"/>
                        </a:lnSpc>
                        <a:spcBef>
                          <a:spcPct val="0"/>
                        </a:spcBef>
                        <a:spcAft>
                          <a:spcPct val="0"/>
                        </a:spcAft>
                        <a:buClrTx/>
                        <a:buSzTx/>
                        <a:buFontTx/>
                        <a:buNone/>
                        <a:tabLst/>
                        <a:defRPr/>
                      </a:pP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間口</a:t>
                      </a:r>
                      <a:r>
                        <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3m×</a:t>
                      </a: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奥行３</a:t>
                      </a:r>
                      <a:r>
                        <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m</a:t>
                      </a:r>
                      <a:endParaRPr kumimoji="1" lang="ja-JP" altLang="en-AU"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36004"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＜共同シンク＞</a:t>
                      </a:r>
                      <a:endPar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200"/>
                        </a:lnSpc>
                        <a:spcBef>
                          <a:spcPct val="0"/>
                        </a:spcBef>
                        <a:spcAft>
                          <a:spcPct val="0"/>
                        </a:spcAft>
                        <a:buClrTx/>
                        <a:buSzTx/>
                        <a:buFontTx/>
                        <a:buNone/>
                        <a:tabLst/>
                        <a:defRPr/>
                      </a:pP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直結給排水２槽シンク１台＋給湯器</a:t>
                      </a:r>
                      <a:r>
                        <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台</a:t>
                      </a:r>
                      <a:endPar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200"/>
                        </a:lnSpc>
                        <a:spcBef>
                          <a:spcPct val="0"/>
                        </a:spcBef>
                        <a:spcAft>
                          <a:spcPct val="0"/>
                        </a:spcAft>
                        <a:buClrTx/>
                        <a:buSzTx/>
                        <a:buFontTx/>
                        <a:buNone/>
                        <a:tabLst/>
                        <a:defRPr/>
                      </a:pP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（ただしブロック単位の付設）</a:t>
                      </a:r>
                      <a:endPar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200"/>
                        </a:lnSpc>
                        <a:spcBef>
                          <a:spcPct val="0"/>
                        </a:spcBef>
                        <a:spcAft>
                          <a:spcPct val="0"/>
                        </a:spcAft>
                        <a:buClrTx/>
                        <a:buSzTx/>
                        <a:buFontTx/>
                        <a:buNone/>
                        <a:tabLst/>
                        <a:defRPr/>
                      </a:pP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２口コンセント</a:t>
                      </a:r>
                      <a:r>
                        <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ｖ</a:t>
                      </a:r>
                      <a:r>
                        <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1000</a:t>
                      </a: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ｗ</a:t>
                      </a:r>
                      <a:r>
                        <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p>
                    <a:p>
                      <a:pPr marL="0" marR="0" lvl="0" indent="0" algn="ctr" defTabSz="914400" rtl="0" eaLnBrk="1" fontAlgn="base" latinLnBrk="0" hangingPunct="1">
                        <a:lnSpc>
                          <a:spcPts val="1200"/>
                        </a:lnSpc>
                        <a:spcBef>
                          <a:spcPct val="0"/>
                        </a:spcBef>
                        <a:spcAft>
                          <a:spcPct val="0"/>
                        </a:spcAft>
                        <a:buClrTx/>
                        <a:buSzTx/>
                        <a:buFontTx/>
                        <a:buNone/>
                        <a:tabLst/>
                        <a:defRPr/>
                      </a:pP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店舗サイン（</a:t>
                      </a:r>
                      <a:r>
                        <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W1,800×H900</a:t>
                      </a: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36004"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道産食材を</a:t>
                      </a:r>
                      <a:endPar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000"/>
                        </a:lnSpc>
                        <a:spcBef>
                          <a:spcPct val="0"/>
                        </a:spcBef>
                        <a:spcAft>
                          <a:spcPct val="0"/>
                        </a:spcAft>
                        <a:buClrTx/>
                        <a:buSzTx/>
                        <a:buFontTx/>
                        <a:buNone/>
                        <a:tabLst/>
                        <a:defRPr/>
                      </a:pP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使用した</a:t>
                      </a:r>
                      <a:endPar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000"/>
                        </a:lnSpc>
                        <a:spcBef>
                          <a:spcPct val="0"/>
                        </a:spcBef>
                        <a:spcAft>
                          <a:spcPct val="0"/>
                        </a:spcAft>
                        <a:buClrTx/>
                        <a:buSzTx/>
                        <a:buFontTx/>
                        <a:buNone/>
                        <a:tabLst/>
                        <a:defRPr/>
                      </a:pP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メニューを</a:t>
                      </a:r>
                      <a:endPar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000"/>
                        </a:lnSpc>
                        <a:spcBef>
                          <a:spcPct val="0"/>
                        </a:spcBef>
                        <a:spcAft>
                          <a:spcPct val="0"/>
                        </a:spcAft>
                        <a:buClrTx/>
                        <a:buSzTx/>
                        <a:buFontTx/>
                        <a:buNone/>
                        <a:tabLst/>
                        <a:defRPr/>
                      </a:pP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提供いただ</a:t>
                      </a:r>
                      <a:endParaRPr kumimoji="1" lang="en-US" altLang="ja-JP"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000"/>
                        </a:lnSpc>
                        <a:spcBef>
                          <a:spcPct val="0"/>
                        </a:spcBef>
                        <a:spcAft>
                          <a:spcPct val="0"/>
                        </a:spcAft>
                        <a:buClrTx/>
                        <a:buSzTx/>
                        <a:buFontTx/>
                        <a:buNone/>
                        <a:tabLst/>
                        <a:defRPr/>
                      </a:pPr>
                      <a:r>
                        <a:rPr kumimoji="1" lang="ja-JP" altLang="en-US" sz="78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きます。</a:t>
                      </a:r>
                    </a:p>
                  </a:txBody>
                  <a:tcPr marL="72009" marR="36004" marT="0" marB="0" anchor="ctr" horzOverflow="overflow">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2" name="テキスト ボックス 41">
            <a:extLst>
              <a:ext uri="{FF2B5EF4-FFF2-40B4-BE49-F238E27FC236}">
                <a16:creationId xmlns:a16="http://schemas.microsoft.com/office/drawing/2014/main" xmlns="" id="{B1989A38-BBE9-604E-B007-22CAC0709F78}"/>
              </a:ext>
            </a:extLst>
          </p:cNvPr>
          <p:cNvSpPr txBox="1">
            <a:spLocks noChangeArrowheads="1"/>
          </p:cNvSpPr>
          <p:nvPr/>
        </p:nvSpPr>
        <p:spPr bwMode="auto">
          <a:xfrm>
            <a:off x="390524" y="3970864"/>
            <a:ext cx="1168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ブース仕様</a:t>
            </a:r>
            <a:r>
              <a:rPr lang="en-US" altLang="ja-JP" sz="1000" b="1" dirty="0">
                <a:latin typeface="メイリオ" panose="020B0604030504040204" pitchFamily="50" charset="-128"/>
                <a:ea typeface="メイリオ" panose="020B0604030504040204" pitchFamily="50" charset="-128"/>
              </a:rPr>
              <a:t> 】</a:t>
            </a:r>
            <a:endParaRPr lang="ja-JP" altLang="en-US" sz="1000" b="1"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xmlns="" id="{4DA8629B-92B4-EAF3-9630-4B3EA08B0931}"/>
              </a:ext>
            </a:extLst>
          </p:cNvPr>
          <p:cNvSpPr/>
          <p:nvPr/>
        </p:nvSpPr>
        <p:spPr>
          <a:xfrm>
            <a:off x="3721099" y="4250507"/>
            <a:ext cx="1089025" cy="2381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6356" eaLnBrk="1" fontAlgn="auto" hangingPunct="1">
              <a:spcBef>
                <a:spcPts val="0"/>
              </a:spcBef>
              <a:spcAft>
                <a:spcPts val="0"/>
              </a:spcAft>
              <a:defRPr/>
            </a:pPr>
            <a:r>
              <a:rPr lang="ja-JP" altLang="en-US" sz="800">
                <a:latin typeface="メイリオ" panose="020B0604030504040204" pitchFamily="50" charset="-128"/>
                <a:ea typeface="メイリオ" panose="020B0604030504040204" pitchFamily="50" charset="-128"/>
              </a:rPr>
              <a:t>平面図（概略図）</a:t>
            </a:r>
          </a:p>
        </p:txBody>
      </p:sp>
      <p:graphicFrame>
        <p:nvGraphicFramePr>
          <p:cNvPr id="14" name="Group 263">
            <a:extLst>
              <a:ext uri="{FF2B5EF4-FFF2-40B4-BE49-F238E27FC236}">
                <a16:creationId xmlns:a16="http://schemas.microsoft.com/office/drawing/2014/main" xmlns="" id="{07AFBC52-79E5-DDA2-3A01-3BCD4FF2593F}"/>
              </a:ext>
            </a:extLst>
          </p:cNvPr>
          <p:cNvGraphicFramePr>
            <a:graphicFrameLocks noGrp="1"/>
          </p:cNvGraphicFramePr>
          <p:nvPr>
            <p:extLst>
              <p:ext uri="{D42A27DB-BD31-4B8C-83A1-F6EECF244321}">
                <p14:modId xmlns:p14="http://schemas.microsoft.com/office/powerpoint/2010/main" val="2334715187"/>
              </p:ext>
            </p:extLst>
          </p:nvPr>
        </p:nvGraphicFramePr>
        <p:xfrm>
          <a:off x="538163" y="6615881"/>
          <a:ext cx="3182936" cy="546100"/>
        </p:xfrm>
        <a:graphic>
          <a:graphicData uri="http://schemas.openxmlformats.org/drawingml/2006/table">
            <a:tbl>
              <a:tblPr/>
              <a:tblGrid>
                <a:gridCol w="440186">
                  <a:extLst>
                    <a:ext uri="{9D8B030D-6E8A-4147-A177-3AD203B41FA5}">
                      <a16:colId xmlns:a16="http://schemas.microsoft.com/office/drawing/2014/main" xmlns="" val="20000"/>
                    </a:ext>
                  </a:extLst>
                </a:gridCol>
                <a:gridCol w="474099">
                  <a:extLst>
                    <a:ext uri="{9D8B030D-6E8A-4147-A177-3AD203B41FA5}">
                      <a16:colId xmlns:a16="http://schemas.microsoft.com/office/drawing/2014/main" xmlns="" val="20001"/>
                    </a:ext>
                  </a:extLst>
                </a:gridCol>
                <a:gridCol w="2268651">
                  <a:extLst>
                    <a:ext uri="{9D8B030D-6E8A-4147-A177-3AD203B41FA5}">
                      <a16:colId xmlns:a16="http://schemas.microsoft.com/office/drawing/2014/main" xmlns="" val="20002"/>
                    </a:ext>
                  </a:extLst>
                </a:gridCol>
              </a:tblGrid>
              <a:tr h="273050">
                <a:tc rowSpan="2">
                  <a:txBody>
                    <a:bodyPr/>
                    <a:lstStyle>
                      <a:lvl1pPr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1pPr>
                      <a:lvl2pPr marL="742950" indent="-285750" algn="l" eaLnBrk="0" hangingPunct="0">
                        <a:spcBef>
                          <a:spcPct val="20000"/>
                        </a:spcBef>
                        <a:buFont typeface="Arial" charset="0"/>
                        <a:defRPr kumimoji="1" sz="1000">
                          <a:solidFill>
                            <a:schemeClr val="tx1"/>
                          </a:solidFill>
                          <a:latin typeface="ＭＳ ゴシック" pitchFamily="49" charset="-128"/>
                          <a:ea typeface="ＭＳ ゴシック" pitchFamily="49" charset="-128"/>
                        </a:defRPr>
                      </a:lvl2pPr>
                      <a:lvl3pPr marL="11430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3pPr>
                      <a:lvl4pPr marL="16002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4pPr>
                      <a:lvl5pPr marL="20574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5pPr>
                      <a:lvl6pPr marL="25146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6pPr>
                      <a:lvl7pPr marL="29718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7pPr>
                      <a:lvl8pPr marL="34290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8pPr>
                      <a:lvl9pPr marL="38862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9p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電気</a:t>
                      </a:r>
                      <a:endPar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使用料</a:t>
                      </a:r>
                      <a:endParaRPr kumimoji="1" lang="en-AU"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994" marR="17994" marT="0" marB="0" anchor="ctr" horzOverflow="overflow">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100V</a:t>
                      </a:r>
                    </a:p>
                  </a:txBody>
                  <a:tcPr marL="17994" marR="17994"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000"/>
                        </a:lnSpc>
                        <a:spcBef>
                          <a:spcPct val="0"/>
                        </a:spcBef>
                        <a:spcAft>
                          <a:spcPct val="0"/>
                        </a:spcAft>
                        <a:buClrTx/>
                        <a:buSzTx/>
                        <a:buFontTx/>
                        <a:buNone/>
                        <a:tabLst/>
                      </a:pP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1,000</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円 </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1</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1.0kW</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まで（</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小間あたり）</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税別</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en-AU"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5988" marR="17994" marT="0" marB="0" anchor="ctr" horzOverflow="overflow">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273050">
                <a:tc vMerge="1">
                  <a:txBody>
                    <a:body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1" lang="ja-JP" altLang="en-AU"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8000" marR="18000" marT="0" marB="0" anchor="ctr" horzOverflow="overflow">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200V</a:t>
                      </a:r>
                    </a:p>
                  </a:txBody>
                  <a:tcPr marL="17994" marR="17994"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000"/>
                        </a:lnSpc>
                        <a:spcBef>
                          <a:spcPct val="0"/>
                        </a:spcBef>
                        <a:spcAft>
                          <a:spcPct val="0"/>
                        </a:spcAft>
                        <a:buClrTx/>
                        <a:buSzTx/>
                        <a:buFontTx/>
                        <a:buNone/>
                        <a:tabLst/>
                      </a:pP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1,500</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円 </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1</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1.5kW</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まで（</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小間あたり）</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税別</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en-AU"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5988" marR="17994" marT="0" marB="0" anchor="ctr" horzOverflow="overflow">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5" name="テキスト ボックス 14">
            <a:extLst>
              <a:ext uri="{FF2B5EF4-FFF2-40B4-BE49-F238E27FC236}">
                <a16:creationId xmlns:a16="http://schemas.microsoft.com/office/drawing/2014/main" xmlns="" id="{10943B48-4DF6-1E54-6A74-0BFF7A94C1A3}"/>
              </a:ext>
            </a:extLst>
          </p:cNvPr>
          <p:cNvSpPr txBox="1"/>
          <p:nvPr/>
        </p:nvSpPr>
        <p:spPr>
          <a:xfrm>
            <a:off x="538163" y="5903093"/>
            <a:ext cx="3182936" cy="273050"/>
          </a:xfrm>
          <a:prstGeom prst="rect">
            <a:avLst/>
          </a:prstGeom>
          <a:noFill/>
          <a:ln w="3175">
            <a:solidFill>
              <a:schemeClr val="tx1">
                <a:lumMod val="65000"/>
                <a:lumOff val="35000"/>
              </a:schemeClr>
            </a:solidFill>
          </a:ln>
        </p:spPr>
        <p:txBody>
          <a:bodyPr wrap="square" lIns="108000" tIns="72000">
            <a:spAutoFit/>
          </a:bodyPr>
          <a:lstStyle/>
          <a:p>
            <a:pPr defTabSz="1016356" eaLnBrk="1" fontAlgn="auto" hangingPunct="1">
              <a:lnSpc>
                <a:spcPts val="1200"/>
              </a:lnSpc>
              <a:spcBef>
                <a:spcPts val="0"/>
              </a:spcBef>
              <a:spcAft>
                <a:spcPts val="0"/>
              </a:spcAft>
              <a:defRPr/>
            </a:pPr>
            <a:r>
              <a:rPr lang="ja-JP" altLang="en-US" sz="1000">
                <a:latin typeface="メイリオ" panose="020B0604030504040204" pitchFamily="50" charset="-128"/>
                <a:ea typeface="メイリオ" panose="020B0604030504040204" pitchFamily="50" charset="-128"/>
                <a:cs typeface="メイリオ" panose="020B0604030504040204" pitchFamily="50" charset="-128"/>
              </a:rPr>
              <a:t> 売上げのロイヤリティ</a:t>
            </a:r>
            <a:r>
              <a:rPr lang="en-US" altLang="ja-JP" sz="100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a:latin typeface="メイリオ" panose="020B0604030504040204" pitchFamily="50" charset="-128"/>
                <a:ea typeface="メイリオ" panose="020B0604030504040204" pitchFamily="50" charset="-128"/>
                <a:cs typeface="メイリオ" panose="020B0604030504040204" pitchFamily="50" charset="-128"/>
              </a:rPr>
              <a:t>７％をいただきます。</a:t>
            </a:r>
          </a:p>
        </p:txBody>
      </p:sp>
      <p:sp>
        <p:nvSpPr>
          <p:cNvPr id="16" name="テキスト ボックス 61">
            <a:extLst>
              <a:ext uri="{FF2B5EF4-FFF2-40B4-BE49-F238E27FC236}">
                <a16:creationId xmlns:a16="http://schemas.microsoft.com/office/drawing/2014/main" xmlns="" id="{E34DDF19-F340-0149-A857-69212704CBE4}"/>
              </a:ext>
            </a:extLst>
          </p:cNvPr>
          <p:cNvSpPr txBox="1">
            <a:spLocks noChangeArrowheads="1"/>
          </p:cNvSpPr>
          <p:nvPr/>
        </p:nvSpPr>
        <p:spPr bwMode="auto">
          <a:xfrm>
            <a:off x="390525" y="5660206"/>
            <a:ext cx="15906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en-US" altLang="ja-JP" sz="1000" b="1">
                <a:latin typeface="メイリオ" panose="020B0604030504040204" pitchFamily="50" charset="-128"/>
                <a:ea typeface="メイリオ" panose="020B0604030504040204" pitchFamily="50" charset="-128"/>
              </a:rPr>
              <a:t>【 </a:t>
            </a:r>
            <a:r>
              <a:rPr lang="ja-JP" altLang="en-US" sz="1000" b="1">
                <a:latin typeface="メイリオ" panose="020B0604030504040204" pitchFamily="50" charset="-128"/>
                <a:ea typeface="メイリオ" panose="020B0604030504040204" pitchFamily="50" charset="-128"/>
              </a:rPr>
              <a:t>出店料金について</a:t>
            </a:r>
            <a:r>
              <a:rPr lang="en-US" altLang="ja-JP" sz="1000" b="1">
                <a:latin typeface="メイリオ" panose="020B0604030504040204" pitchFamily="50" charset="-128"/>
                <a:ea typeface="メイリオ" panose="020B0604030504040204" pitchFamily="50" charset="-128"/>
              </a:rPr>
              <a:t> 】</a:t>
            </a:r>
            <a:endParaRPr lang="ja-JP" altLang="en-US" sz="1000" b="1">
              <a:latin typeface="メイリオ" panose="020B0604030504040204" pitchFamily="50" charset="-128"/>
              <a:ea typeface="メイリオ" panose="020B0604030504040204" pitchFamily="50" charset="-128"/>
            </a:endParaRPr>
          </a:p>
        </p:txBody>
      </p:sp>
      <p:sp>
        <p:nvSpPr>
          <p:cNvPr id="17" name="テキスト ボックス 62">
            <a:extLst>
              <a:ext uri="{FF2B5EF4-FFF2-40B4-BE49-F238E27FC236}">
                <a16:creationId xmlns:a16="http://schemas.microsoft.com/office/drawing/2014/main" xmlns="" id="{17E44BDD-219E-DA0F-6674-61ED8A0F8002}"/>
              </a:ext>
            </a:extLst>
          </p:cNvPr>
          <p:cNvSpPr txBox="1">
            <a:spLocks noChangeArrowheads="1"/>
          </p:cNvSpPr>
          <p:nvPr/>
        </p:nvSpPr>
        <p:spPr bwMode="auto">
          <a:xfrm>
            <a:off x="452438" y="8769168"/>
            <a:ext cx="639286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100"/>
              </a:lnSpc>
            </a:pPr>
            <a:r>
              <a:rPr lang="ja-JP" altLang="en-US" sz="800" dirty="0">
                <a:latin typeface="メイリオ" panose="020B0604030504040204" pitchFamily="50" charset="-128"/>
                <a:ea typeface="メイリオ" panose="020B0604030504040204" pitchFamily="50" charset="-128"/>
              </a:rPr>
              <a:t>■ブース装飾には規定がございます。事前に内容をご相談ください。</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■搬入・搬出には時間に制限がございますので、所定の時間内にお願いします。</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■会場には出店者様の駐車場はございません。路上駐車も禁止されていますので、厳守願います。</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■会場内にてゴミ処理を依頼される場合は、運営本部の指示に従い処理をお願いします。</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■その他、運営本部、会場管理者の取り決めにより他イベントと異なる禁止事項もございますので、実施内容に関しましては事前に</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　ご相談ください。</a:t>
            </a:r>
          </a:p>
        </p:txBody>
      </p:sp>
      <p:sp>
        <p:nvSpPr>
          <p:cNvPr id="18" name="テキスト ボックス 63">
            <a:extLst>
              <a:ext uri="{FF2B5EF4-FFF2-40B4-BE49-F238E27FC236}">
                <a16:creationId xmlns:a16="http://schemas.microsoft.com/office/drawing/2014/main" xmlns="" id="{690B7838-E175-0E29-8E4B-5FA0585811EA}"/>
              </a:ext>
            </a:extLst>
          </p:cNvPr>
          <p:cNvSpPr txBox="1">
            <a:spLocks noChangeArrowheads="1"/>
          </p:cNvSpPr>
          <p:nvPr/>
        </p:nvSpPr>
        <p:spPr bwMode="auto">
          <a:xfrm>
            <a:off x="476250" y="6325368"/>
            <a:ext cx="21240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en-US" altLang="ja-JP" sz="1000" b="1">
                <a:latin typeface="メイリオ" panose="020B0604030504040204" pitchFamily="50" charset="-128"/>
                <a:ea typeface="メイリオ" panose="020B0604030504040204" pitchFamily="50" charset="-128"/>
              </a:rPr>
              <a:t>【 </a:t>
            </a:r>
            <a:r>
              <a:rPr lang="ja-JP" altLang="en-US" sz="1000" b="1">
                <a:latin typeface="メイリオ" panose="020B0604030504040204" pitchFamily="50" charset="-128"/>
                <a:ea typeface="メイリオ" panose="020B0604030504040204" pitchFamily="50" charset="-128"/>
              </a:rPr>
              <a:t>別途必要となる経費</a:t>
            </a:r>
            <a:r>
              <a:rPr lang="en-US" altLang="ja-JP" sz="1000" b="1">
                <a:latin typeface="メイリオ" panose="020B0604030504040204" pitchFamily="50" charset="-128"/>
                <a:ea typeface="メイリオ" panose="020B0604030504040204" pitchFamily="50" charset="-128"/>
              </a:rPr>
              <a:t> 】</a:t>
            </a:r>
            <a:endParaRPr lang="ja-JP" altLang="en-US" sz="1000" b="1">
              <a:latin typeface="メイリオ" panose="020B0604030504040204" pitchFamily="50" charset="-128"/>
              <a:ea typeface="メイリオ" panose="020B0604030504040204" pitchFamily="50" charset="-128"/>
            </a:endParaRPr>
          </a:p>
        </p:txBody>
      </p:sp>
      <p:sp>
        <p:nvSpPr>
          <p:cNvPr id="19" name="テキスト ボックス 64">
            <a:extLst>
              <a:ext uri="{FF2B5EF4-FFF2-40B4-BE49-F238E27FC236}">
                <a16:creationId xmlns:a16="http://schemas.microsoft.com/office/drawing/2014/main" xmlns="" id="{EF8CB22A-BF67-E63D-B022-A5D115497A87}"/>
              </a:ext>
            </a:extLst>
          </p:cNvPr>
          <p:cNvSpPr txBox="1">
            <a:spLocks noChangeArrowheads="1"/>
          </p:cNvSpPr>
          <p:nvPr/>
        </p:nvSpPr>
        <p:spPr bwMode="auto">
          <a:xfrm>
            <a:off x="384176" y="7974877"/>
            <a:ext cx="1041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注意事項</a:t>
            </a:r>
            <a:r>
              <a:rPr lang="en-US" altLang="ja-JP" sz="1000" b="1" dirty="0">
                <a:latin typeface="メイリオ" panose="020B0604030504040204" pitchFamily="50" charset="-128"/>
                <a:ea typeface="メイリオ" panose="020B0604030504040204" pitchFamily="50" charset="-128"/>
              </a:rPr>
              <a:t> 】</a:t>
            </a:r>
            <a:endParaRPr lang="ja-JP" altLang="en-US" sz="1000" b="1" dirty="0">
              <a:latin typeface="メイリオ" panose="020B0604030504040204" pitchFamily="50" charset="-128"/>
              <a:ea typeface="メイリオ" panose="020B0604030504040204" pitchFamily="50" charset="-128"/>
            </a:endParaRPr>
          </a:p>
        </p:txBody>
      </p:sp>
      <p:sp>
        <p:nvSpPr>
          <p:cNvPr id="20" name="テキスト ボックス 65">
            <a:extLst>
              <a:ext uri="{FF2B5EF4-FFF2-40B4-BE49-F238E27FC236}">
                <a16:creationId xmlns:a16="http://schemas.microsoft.com/office/drawing/2014/main" xmlns="" id="{A33A9DCC-B722-0399-442A-4CABFBB8ADF5}"/>
              </a:ext>
            </a:extLst>
          </p:cNvPr>
          <p:cNvSpPr txBox="1">
            <a:spLocks noChangeArrowheads="1"/>
          </p:cNvSpPr>
          <p:nvPr/>
        </p:nvSpPr>
        <p:spPr bwMode="auto">
          <a:xfrm>
            <a:off x="3783011" y="6622231"/>
            <a:ext cx="29606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200"/>
              </a:lnSpc>
            </a:pPr>
            <a:r>
              <a:rPr lang="ja-JP" altLang="en-US" sz="900" dirty="0">
                <a:latin typeface="メイリオ" panose="020B0604030504040204" pitchFamily="50" charset="-128"/>
                <a:ea typeface="メイリオ" panose="020B0604030504040204" pitchFamily="50" charset="-128"/>
              </a:rPr>
              <a:t>○個別の給排水が必要な場合は別途ご相談ください。</a:t>
            </a:r>
            <a:endParaRPr lang="en-US" altLang="ja-JP" sz="900" dirty="0">
              <a:latin typeface="メイリオ" panose="020B0604030504040204" pitchFamily="50" charset="-128"/>
              <a:ea typeface="メイリオ" panose="020B0604030504040204" pitchFamily="50" charset="-128"/>
            </a:endParaRPr>
          </a:p>
          <a:p>
            <a:pPr eaLnBrk="1" hangingPunct="1">
              <a:lnSpc>
                <a:spcPts val="1200"/>
              </a:lnSpc>
            </a:pPr>
            <a:r>
              <a:rPr lang="ja-JP" altLang="en-US" sz="900" dirty="0">
                <a:latin typeface="メイリオ" panose="020B0604030504040204" pitchFamily="50" charset="-128"/>
                <a:ea typeface="メイリオ" panose="020B0604030504040204" pitchFamily="50" charset="-128"/>
              </a:rPr>
              <a:t>○盗難・火災・食中毒等による損害賠償責任保険は</a:t>
            </a:r>
            <a:endParaRPr lang="en-US" altLang="ja-JP" sz="900" dirty="0">
              <a:latin typeface="メイリオ" panose="020B0604030504040204" pitchFamily="50" charset="-128"/>
              <a:ea typeface="メイリオ" panose="020B0604030504040204" pitchFamily="50" charset="-128"/>
            </a:endParaRPr>
          </a:p>
          <a:p>
            <a:pPr eaLnBrk="1" hangingPunct="1">
              <a:lnSpc>
                <a:spcPts val="1200"/>
              </a:lnSpc>
            </a:pPr>
            <a:r>
              <a:rPr lang="ja-JP" altLang="en-US" sz="900" dirty="0">
                <a:latin typeface="メイリオ" panose="020B0604030504040204" pitchFamily="50" charset="-128"/>
                <a:ea typeface="メイリオ" panose="020B0604030504040204" pitchFamily="50" charset="-128"/>
              </a:rPr>
              <a:t>　出店者様にてご加入願います。</a:t>
            </a:r>
          </a:p>
        </p:txBody>
      </p:sp>
      <p:sp>
        <p:nvSpPr>
          <p:cNvPr id="21" name="テキスト ボックス 66">
            <a:extLst>
              <a:ext uri="{FF2B5EF4-FFF2-40B4-BE49-F238E27FC236}">
                <a16:creationId xmlns:a16="http://schemas.microsoft.com/office/drawing/2014/main" xmlns="" id="{7B9CE218-F6C8-C1F5-37DB-19C2F326292B}"/>
              </a:ext>
            </a:extLst>
          </p:cNvPr>
          <p:cNvSpPr txBox="1">
            <a:spLocks noChangeArrowheads="1"/>
          </p:cNvSpPr>
          <p:nvPr/>
        </p:nvSpPr>
        <p:spPr bwMode="auto">
          <a:xfrm>
            <a:off x="534988" y="8381818"/>
            <a:ext cx="5947778" cy="4270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16000" tIns="72000" anchor="ctr">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200"/>
              </a:lnSpc>
            </a:pPr>
            <a:r>
              <a:rPr lang="ja-JP" altLang="en-US" sz="1000">
                <a:solidFill>
                  <a:schemeClr val="bg1"/>
                </a:solidFill>
                <a:latin typeface="メイリオ" panose="020B0604030504040204" pitchFamily="50" charset="-128"/>
                <a:ea typeface="メイリオ" panose="020B0604030504040204" pitchFamily="50" charset="-128"/>
              </a:rPr>
              <a:t>会場内は屋内施設のため、調理行為は全て電気での調理となります</a:t>
            </a:r>
            <a:r>
              <a:rPr lang="ja-JP" altLang="en-US" sz="900">
                <a:solidFill>
                  <a:schemeClr val="bg1"/>
                </a:solidFill>
                <a:latin typeface="メイリオ" panose="020B0604030504040204" pitchFamily="50" charset="-128"/>
                <a:ea typeface="メイリオ" panose="020B0604030504040204" pitchFamily="50" charset="-128"/>
              </a:rPr>
              <a:t>。ガスは取り扱いできませんので</a:t>
            </a:r>
            <a:endParaRPr lang="en-US" altLang="ja-JP" sz="900">
              <a:solidFill>
                <a:schemeClr val="bg1"/>
              </a:solidFill>
              <a:latin typeface="メイリオ" panose="020B0604030504040204" pitchFamily="50" charset="-128"/>
              <a:ea typeface="メイリオ" panose="020B0604030504040204" pitchFamily="50" charset="-128"/>
            </a:endParaRPr>
          </a:p>
          <a:p>
            <a:pPr eaLnBrk="1" hangingPunct="1">
              <a:lnSpc>
                <a:spcPts val="1200"/>
              </a:lnSpc>
            </a:pPr>
            <a:r>
              <a:rPr lang="ja-JP" altLang="en-US" sz="900">
                <a:solidFill>
                  <a:schemeClr val="bg1"/>
                </a:solidFill>
                <a:latin typeface="メイリオ" panose="020B0604030504040204" pitchFamily="50" charset="-128"/>
                <a:ea typeface="メイリオ" panose="020B0604030504040204" pitchFamily="50" charset="-128"/>
              </a:rPr>
              <a:t>ご了承ください。</a:t>
            </a:r>
          </a:p>
        </p:txBody>
      </p:sp>
      <p:sp>
        <p:nvSpPr>
          <p:cNvPr id="22" name="テキスト ボックス 31">
            <a:extLst>
              <a:ext uri="{FF2B5EF4-FFF2-40B4-BE49-F238E27FC236}">
                <a16:creationId xmlns:a16="http://schemas.microsoft.com/office/drawing/2014/main" xmlns="" id="{1AC6F241-D595-DC7F-77EC-2980F12B9D81}"/>
              </a:ext>
            </a:extLst>
          </p:cNvPr>
          <p:cNvSpPr txBox="1">
            <a:spLocks noChangeArrowheads="1"/>
          </p:cNvSpPr>
          <p:nvPr/>
        </p:nvSpPr>
        <p:spPr bwMode="auto">
          <a:xfrm>
            <a:off x="452438" y="7260491"/>
            <a:ext cx="19097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en-US" altLang="ja-JP" sz="1000" b="1">
                <a:latin typeface="メイリオ" panose="020B0604030504040204" pitchFamily="50" charset="-128"/>
                <a:ea typeface="メイリオ" panose="020B0604030504040204" pitchFamily="50" charset="-128"/>
              </a:rPr>
              <a:t>【 </a:t>
            </a:r>
            <a:r>
              <a:rPr lang="ja-JP" altLang="en-US" sz="1000" b="1">
                <a:latin typeface="メイリオ" panose="020B0604030504040204" pitchFamily="50" charset="-128"/>
                <a:ea typeface="メイリオ" panose="020B0604030504040204" pitchFamily="50" charset="-128"/>
              </a:rPr>
              <a:t>電気容量増設の場合</a:t>
            </a:r>
            <a:r>
              <a:rPr lang="en-US" altLang="ja-JP" sz="1000" b="1">
                <a:latin typeface="メイリオ" panose="020B0604030504040204" pitchFamily="50" charset="-128"/>
                <a:ea typeface="メイリオ" panose="020B0604030504040204" pitchFamily="50" charset="-128"/>
              </a:rPr>
              <a:t> 】</a:t>
            </a:r>
            <a:endParaRPr lang="ja-JP" altLang="en-US" sz="1000" b="1">
              <a:latin typeface="メイリオ" panose="020B0604030504040204" pitchFamily="50" charset="-128"/>
              <a:ea typeface="メイリオ" panose="020B0604030504040204" pitchFamily="50" charset="-128"/>
            </a:endParaRPr>
          </a:p>
        </p:txBody>
      </p:sp>
      <p:sp>
        <p:nvSpPr>
          <p:cNvPr id="23" name="テキスト ボックス 32">
            <a:extLst>
              <a:ext uri="{FF2B5EF4-FFF2-40B4-BE49-F238E27FC236}">
                <a16:creationId xmlns:a16="http://schemas.microsoft.com/office/drawing/2014/main" xmlns="" id="{64346945-B8B2-81D5-1AA3-5103C0BE65C2}"/>
              </a:ext>
            </a:extLst>
          </p:cNvPr>
          <p:cNvSpPr txBox="1">
            <a:spLocks noChangeArrowheads="1"/>
          </p:cNvSpPr>
          <p:nvPr/>
        </p:nvSpPr>
        <p:spPr bwMode="auto">
          <a:xfrm>
            <a:off x="476250" y="7474804"/>
            <a:ext cx="43216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200"/>
              </a:lnSpc>
            </a:pPr>
            <a:r>
              <a:rPr lang="ja-JP" altLang="en-US" sz="900" dirty="0">
                <a:latin typeface="メイリオ" panose="020B0604030504040204" pitchFamily="50" charset="-128"/>
                <a:ea typeface="メイリオ" panose="020B0604030504040204" pitchFamily="50" charset="-128"/>
              </a:rPr>
              <a:t>○電気増設工事費　　</a:t>
            </a:r>
            <a:r>
              <a:rPr lang="en-US" altLang="ja-JP" sz="900" dirty="0">
                <a:latin typeface="メイリオ" panose="020B0604030504040204" pitchFamily="50" charset="-128"/>
                <a:ea typeface="メイリオ" panose="020B0604030504040204" pitchFamily="50" charset="-128"/>
              </a:rPr>
              <a:t>100</a:t>
            </a:r>
            <a:r>
              <a:rPr lang="ja-JP" altLang="en-US" sz="900" dirty="0">
                <a:latin typeface="メイリオ" panose="020B0604030504040204" pitchFamily="50" charset="-128"/>
                <a:ea typeface="メイリオ" panose="020B0604030504040204" pitchFamily="50" charset="-128"/>
              </a:rPr>
              <a:t>ｖ</a:t>
            </a:r>
            <a:r>
              <a:rPr lang="en-US" altLang="ja-JP" sz="900" dirty="0">
                <a:latin typeface="メイリオ" panose="020B0604030504040204" pitchFamily="50" charset="-128"/>
                <a:ea typeface="メイリオ" panose="020B0604030504040204" pitchFamily="50" charset="-128"/>
              </a:rPr>
              <a:t>1.0kw</a:t>
            </a:r>
            <a:r>
              <a:rPr lang="ja-JP" altLang="en-US" sz="900" dirty="0">
                <a:latin typeface="メイリオ" panose="020B0604030504040204" pitchFamily="50" charset="-128"/>
                <a:ea typeface="メイリオ" panose="020B0604030504040204" pitchFamily="50" charset="-128"/>
              </a:rPr>
              <a:t>　コンセント含</a:t>
            </a:r>
            <a:endParaRPr lang="en-US" altLang="ja-JP" sz="900" dirty="0">
              <a:latin typeface="メイリオ" panose="020B0604030504040204" pitchFamily="50" charset="-128"/>
              <a:ea typeface="メイリオ" panose="020B0604030504040204" pitchFamily="50" charset="-128"/>
            </a:endParaRPr>
          </a:p>
          <a:p>
            <a:pPr eaLnBrk="1" hangingPunct="1">
              <a:lnSpc>
                <a:spcPts val="1200"/>
              </a:lnSpc>
            </a:pP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　　　　　　１口：</a:t>
            </a:r>
            <a:r>
              <a:rPr lang="en-US" altLang="ja-JP" sz="900" dirty="0">
                <a:latin typeface="メイリオ" panose="020B0604030504040204" pitchFamily="50" charset="-128"/>
                <a:ea typeface="メイリオ" panose="020B0604030504040204" pitchFamily="50" charset="-128"/>
              </a:rPr>
              <a:t>12,800</a:t>
            </a:r>
            <a:r>
              <a:rPr lang="ja-JP" altLang="en-US" sz="900" dirty="0">
                <a:latin typeface="メイリオ" panose="020B0604030504040204" pitchFamily="50" charset="-128"/>
                <a:ea typeface="メイリオ" panose="020B0604030504040204" pitchFamily="50" charset="-128"/>
              </a:rPr>
              <a:t>円（税別）</a:t>
            </a:r>
            <a:endParaRPr lang="en-US" altLang="ja-JP" sz="900" dirty="0">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xmlns="" id="{FD723894-9967-044B-3EA8-6742630B8C9F}"/>
              </a:ext>
            </a:extLst>
          </p:cNvPr>
          <p:cNvPicPr>
            <a:picLocks noChangeAspect="1"/>
          </p:cNvPicPr>
          <p:nvPr/>
        </p:nvPicPr>
        <p:blipFill>
          <a:blip r:embed="rId2"/>
          <a:stretch>
            <a:fillRect/>
          </a:stretch>
        </p:blipFill>
        <p:spPr>
          <a:xfrm>
            <a:off x="1744662" y="4274319"/>
            <a:ext cx="1808162" cy="1443038"/>
          </a:xfrm>
          <a:prstGeom prst="rect">
            <a:avLst/>
          </a:prstGeom>
          <a:ln w="3175">
            <a:solidFill>
              <a:schemeClr val="bg1">
                <a:lumMod val="65000"/>
              </a:schemeClr>
            </a:solidFill>
          </a:ln>
        </p:spPr>
      </p:pic>
      <p:sp>
        <p:nvSpPr>
          <p:cNvPr id="25" name="正方形/長方形 24">
            <a:extLst>
              <a:ext uri="{FF2B5EF4-FFF2-40B4-BE49-F238E27FC236}">
                <a16:creationId xmlns:a16="http://schemas.microsoft.com/office/drawing/2014/main" xmlns="" id="{1770F39F-4D26-A1F5-785E-570496EB69FB}"/>
              </a:ext>
            </a:extLst>
          </p:cNvPr>
          <p:cNvSpPr/>
          <p:nvPr/>
        </p:nvSpPr>
        <p:spPr>
          <a:xfrm>
            <a:off x="577849" y="4244157"/>
            <a:ext cx="1089025" cy="23653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6356" eaLnBrk="1" fontAlgn="auto" hangingPunct="1">
              <a:spcBef>
                <a:spcPts val="0"/>
              </a:spcBef>
              <a:spcAft>
                <a:spcPts val="0"/>
              </a:spcAft>
              <a:defRPr/>
            </a:pPr>
            <a:r>
              <a:rPr lang="ja-JP" altLang="en-US" sz="800">
                <a:latin typeface="メイリオ" panose="020B0604030504040204" pitchFamily="50" charset="-128"/>
                <a:ea typeface="メイリオ" panose="020B0604030504040204" pitchFamily="50" charset="-128"/>
              </a:rPr>
              <a:t>土間概要図</a:t>
            </a:r>
          </a:p>
        </p:txBody>
      </p:sp>
      <p:sp>
        <p:nvSpPr>
          <p:cNvPr id="26" name="テキスト ボックス 27">
            <a:extLst>
              <a:ext uri="{FF2B5EF4-FFF2-40B4-BE49-F238E27FC236}">
                <a16:creationId xmlns:a16="http://schemas.microsoft.com/office/drawing/2014/main" xmlns="" id="{120F96BC-D957-CF31-69F7-D5704D59AE10}"/>
              </a:ext>
            </a:extLst>
          </p:cNvPr>
          <p:cNvSpPr txBox="1">
            <a:spLocks noChangeArrowheads="1"/>
          </p:cNvSpPr>
          <p:nvPr/>
        </p:nvSpPr>
        <p:spPr bwMode="auto">
          <a:xfrm>
            <a:off x="452438" y="8184968"/>
            <a:ext cx="5318125"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100"/>
              </a:lnSpc>
            </a:pPr>
            <a:r>
              <a:rPr lang="ja-JP" altLang="en-US" sz="800" dirty="0">
                <a:solidFill>
                  <a:srgbClr val="FF0000"/>
                </a:solidFill>
                <a:latin typeface="メイリオ" panose="020B0604030504040204" pitchFamily="50" charset="-128"/>
                <a:ea typeface="メイリオ" panose="020B0604030504040204" pitchFamily="50" charset="-128"/>
              </a:rPr>
              <a:t>■ 同種メニューの出店申込多数の場合はご相談させて頂く場合があります。</a:t>
            </a:r>
          </a:p>
        </p:txBody>
      </p:sp>
      <p:grpSp>
        <p:nvGrpSpPr>
          <p:cNvPr id="39" name="グループ化 38">
            <a:extLst>
              <a:ext uri="{FF2B5EF4-FFF2-40B4-BE49-F238E27FC236}">
                <a16:creationId xmlns:a16="http://schemas.microsoft.com/office/drawing/2014/main" xmlns="" id="{D2A3F509-EAB1-D6C1-96F7-7219F2C4E6F5}"/>
              </a:ext>
            </a:extLst>
          </p:cNvPr>
          <p:cNvGrpSpPr/>
          <p:nvPr/>
        </p:nvGrpSpPr>
        <p:grpSpPr>
          <a:xfrm>
            <a:off x="4149726" y="4628331"/>
            <a:ext cx="2052637" cy="1946275"/>
            <a:chOff x="4149726" y="4628331"/>
            <a:chExt cx="2052637" cy="1946275"/>
          </a:xfrm>
        </p:grpSpPr>
        <p:cxnSp>
          <p:nvCxnSpPr>
            <p:cNvPr id="29" name="直線コネクタ 28">
              <a:extLst>
                <a:ext uri="{FF2B5EF4-FFF2-40B4-BE49-F238E27FC236}">
                  <a16:creationId xmlns:a16="http://schemas.microsoft.com/office/drawing/2014/main" xmlns="" id="{DEFA63FC-D306-3B72-AF05-7E8FB18F14CB}"/>
                </a:ext>
              </a:extLst>
            </p:cNvPr>
            <p:cNvCxnSpPr/>
            <p:nvPr/>
          </p:nvCxnSpPr>
          <p:spPr bwMode="auto">
            <a:xfrm>
              <a:off x="4394201" y="4636267"/>
              <a:ext cx="0" cy="1616076"/>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xmlns="" id="{24D5CD2F-22C5-54E1-A5DD-A68760A9191C}"/>
                </a:ext>
              </a:extLst>
            </p:cNvPr>
            <p:cNvCxnSpPr>
              <a:cxnSpLocks/>
            </p:cNvCxnSpPr>
            <p:nvPr/>
          </p:nvCxnSpPr>
          <p:spPr bwMode="auto">
            <a:xfrm rot="5400000">
              <a:off x="5393532" y="5592737"/>
              <a:ext cx="0" cy="1617662"/>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xmlns="" id="{AF545EA5-E35B-3B62-5B96-B5BA8FA927C9}"/>
                </a:ext>
              </a:extLst>
            </p:cNvPr>
            <p:cNvSpPr txBox="1"/>
            <p:nvPr/>
          </p:nvSpPr>
          <p:spPr bwMode="auto">
            <a:xfrm>
              <a:off x="4149726" y="5266506"/>
              <a:ext cx="450851" cy="284162"/>
            </a:xfrm>
            <a:prstGeom prst="rect">
              <a:avLst/>
            </a:prstGeom>
            <a:solidFill>
              <a:schemeClr val="bg1"/>
            </a:solidFill>
          </p:spPr>
          <p:txBody>
            <a:bodyPr wrap="none">
              <a:spAutoFit/>
            </a:bodyPr>
            <a:lstStyle/>
            <a:p>
              <a:pPr>
                <a:defRPr/>
              </a:pPr>
              <a:r>
                <a:rPr lang="en-US" altLang="ja-JP" sz="1050">
                  <a:latin typeface="メイリオ" panose="020B0604030504040204" pitchFamily="50" charset="-128"/>
                  <a:ea typeface="メイリオ" panose="020B0604030504040204" pitchFamily="50" charset="-128"/>
                </a:rPr>
                <a:t>3</a:t>
              </a:r>
              <a:r>
                <a:rPr lang="ja-JP" altLang="en-US" sz="1050">
                  <a:latin typeface="メイリオ" panose="020B0604030504040204" pitchFamily="50" charset="-128"/>
                  <a:ea typeface="メイリオ" panose="020B0604030504040204" pitchFamily="50" charset="-128"/>
                </a:rPr>
                <a:t>ｍ</a:t>
              </a:r>
            </a:p>
          </p:txBody>
        </p:sp>
        <p:sp>
          <p:nvSpPr>
            <p:cNvPr id="32" name="テキスト ボックス 31">
              <a:extLst>
                <a:ext uri="{FF2B5EF4-FFF2-40B4-BE49-F238E27FC236}">
                  <a16:creationId xmlns:a16="http://schemas.microsoft.com/office/drawing/2014/main" xmlns="" id="{80627656-91B3-18DE-AF67-3E2B5AF6F8F6}"/>
                </a:ext>
              </a:extLst>
            </p:cNvPr>
            <p:cNvSpPr txBox="1"/>
            <p:nvPr/>
          </p:nvSpPr>
          <p:spPr bwMode="auto">
            <a:xfrm>
              <a:off x="5153026" y="6290443"/>
              <a:ext cx="452438" cy="284163"/>
            </a:xfrm>
            <a:prstGeom prst="rect">
              <a:avLst/>
            </a:prstGeom>
            <a:solidFill>
              <a:schemeClr val="bg1"/>
            </a:solidFill>
          </p:spPr>
          <p:txBody>
            <a:bodyPr wrap="none">
              <a:spAutoFit/>
            </a:bodyPr>
            <a:lstStyle/>
            <a:p>
              <a:pPr>
                <a:defRPr/>
              </a:pPr>
              <a:r>
                <a:rPr lang="en-US" altLang="ja-JP" sz="1050">
                  <a:latin typeface="メイリオ" panose="020B0604030504040204" pitchFamily="50" charset="-128"/>
                  <a:ea typeface="メイリオ" panose="020B0604030504040204" pitchFamily="50" charset="-128"/>
                </a:rPr>
                <a:t>3</a:t>
              </a:r>
              <a:r>
                <a:rPr lang="ja-JP" altLang="en-US" sz="1050">
                  <a:latin typeface="メイリオ" panose="020B0604030504040204" pitchFamily="50" charset="-128"/>
                  <a:ea typeface="メイリオ" panose="020B0604030504040204" pitchFamily="50" charset="-128"/>
                </a:rPr>
                <a:t>ｍ</a:t>
              </a:r>
            </a:p>
          </p:txBody>
        </p:sp>
        <p:sp>
          <p:nvSpPr>
            <p:cNvPr id="33" name="正方形/長方形 32">
              <a:extLst>
                <a:ext uri="{FF2B5EF4-FFF2-40B4-BE49-F238E27FC236}">
                  <a16:creationId xmlns:a16="http://schemas.microsoft.com/office/drawing/2014/main" xmlns="" id="{B3676F1C-45A3-9A47-82D3-249BC091CFE9}"/>
                </a:ext>
              </a:extLst>
            </p:cNvPr>
            <p:cNvSpPr/>
            <p:nvPr/>
          </p:nvSpPr>
          <p:spPr bwMode="auto">
            <a:xfrm>
              <a:off x="4556126" y="4628331"/>
              <a:ext cx="1638300" cy="1616076"/>
            </a:xfrm>
            <a:prstGeom prst="rect">
              <a:avLst/>
            </a:prstGeom>
            <a:ln w="19050">
              <a:solidFill>
                <a:schemeClr val="tx1"/>
              </a:solidFill>
              <a:prstDash val="sysDash"/>
            </a:ln>
          </p:spPr>
          <p:txBody>
            <a:bodyPr anchor="ctr">
              <a:spAutoFit/>
            </a:bodyPr>
            <a:lstStyle/>
            <a:p>
              <a:pPr algn="ctr" defTabSz="1016356" eaLnBrk="1" fontAlgn="auto" hangingPunct="1">
                <a:spcBef>
                  <a:spcPts val="0"/>
                </a:spcBef>
                <a:spcAft>
                  <a:spcPts val="0"/>
                </a:spcAft>
                <a:defRPr/>
              </a:pPr>
              <a:endParaRPr lang="ja-JP" altLang="en-US" sz="1050" b="1">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0" name="テキスト ボックス 104">
            <a:extLst>
              <a:ext uri="{FF2B5EF4-FFF2-40B4-BE49-F238E27FC236}">
                <a16:creationId xmlns:a16="http://schemas.microsoft.com/office/drawing/2014/main" xmlns="" id="{DBDC0128-EAFF-8B92-9275-4487183D5E7F}"/>
              </a:ext>
            </a:extLst>
          </p:cNvPr>
          <p:cNvSpPr txBox="1">
            <a:spLocks noChangeArrowheads="1"/>
          </p:cNvSpPr>
          <p:nvPr/>
        </p:nvSpPr>
        <p:spPr bwMode="auto">
          <a:xfrm>
            <a:off x="697987" y="1666792"/>
            <a:ext cx="319591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400"/>
              </a:lnSpc>
              <a:spcBef>
                <a:spcPct val="0"/>
              </a:spcBef>
              <a:buFontTx/>
              <a:buNone/>
            </a:pPr>
            <a:r>
              <a:rPr lang="ja-JP" altLang="en-US" sz="900">
                <a:latin typeface="メイリオ" panose="020B0604030504040204" pitchFamily="50" charset="-128"/>
                <a:ea typeface="メイリオ" panose="020B0604030504040204" pitchFamily="50" charset="-128"/>
              </a:rPr>
              <a:t>ラーメンやスープカレー、ザンギ、海鮮丼など、北海道のご当地グルメから、北海道の農畜産物や魚介類、乳製品などを使用したメニューまで、北海道ならではの北の味覚を提供していただきます。</a:t>
            </a:r>
          </a:p>
        </p:txBody>
      </p:sp>
      <p:grpSp>
        <p:nvGrpSpPr>
          <p:cNvPr id="49" name="グループ化 48">
            <a:extLst>
              <a:ext uri="{FF2B5EF4-FFF2-40B4-BE49-F238E27FC236}">
                <a16:creationId xmlns:a16="http://schemas.microsoft.com/office/drawing/2014/main" xmlns="" id="{59D7E6C0-75AB-DBE0-B4BD-64AC25AFDD60}"/>
              </a:ext>
            </a:extLst>
          </p:cNvPr>
          <p:cNvGrpSpPr/>
          <p:nvPr/>
        </p:nvGrpSpPr>
        <p:grpSpPr>
          <a:xfrm>
            <a:off x="4078289" y="1704832"/>
            <a:ext cx="2404624" cy="738330"/>
            <a:chOff x="4149726" y="1714242"/>
            <a:chExt cx="2176222" cy="668200"/>
          </a:xfrm>
        </p:grpSpPr>
        <p:pic>
          <p:nvPicPr>
            <p:cNvPr id="42" name="図 41" descr="チキンの料理&#10;&#10;低い精度で自動的に生成された説明">
              <a:extLst>
                <a:ext uri="{FF2B5EF4-FFF2-40B4-BE49-F238E27FC236}">
                  <a16:creationId xmlns:a16="http://schemas.microsoft.com/office/drawing/2014/main" xmlns="" id="{B6631DA1-B0A7-04EC-2A26-5DB09B6BA4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8407"/>
            <a:stretch/>
          </p:blipFill>
          <p:spPr>
            <a:xfrm>
              <a:off x="4885658" y="1723471"/>
              <a:ext cx="704357" cy="655480"/>
            </a:xfrm>
            <a:prstGeom prst="rect">
              <a:avLst/>
            </a:prstGeom>
          </p:spPr>
        </p:pic>
        <p:pic>
          <p:nvPicPr>
            <p:cNvPr id="44" name="図 43" descr="テーブルの上にあるスープ&#10;&#10;自動的に生成された説明">
              <a:extLst>
                <a:ext uri="{FF2B5EF4-FFF2-40B4-BE49-F238E27FC236}">
                  <a16:creationId xmlns:a16="http://schemas.microsoft.com/office/drawing/2014/main" xmlns="" id="{98342185-EC47-8627-CF2C-27B2109C3F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731" t="9944" r="21218" b="15260"/>
            <a:stretch/>
          </p:blipFill>
          <p:spPr>
            <a:xfrm>
              <a:off x="5621591" y="1714242"/>
              <a:ext cx="704357" cy="661633"/>
            </a:xfrm>
            <a:prstGeom prst="rect">
              <a:avLst/>
            </a:prstGeom>
          </p:spPr>
        </p:pic>
        <p:pic>
          <p:nvPicPr>
            <p:cNvPr id="46" name="図 45" descr="ボウルに盛られた料理&#10;&#10;自動的に生成された説明">
              <a:extLst>
                <a:ext uri="{FF2B5EF4-FFF2-40B4-BE49-F238E27FC236}">
                  <a16:creationId xmlns:a16="http://schemas.microsoft.com/office/drawing/2014/main" xmlns="" id="{359141C1-AC19-FD7C-CFCB-E4397D9AAC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813" r="8593"/>
            <a:stretch/>
          </p:blipFill>
          <p:spPr>
            <a:xfrm>
              <a:off x="4149726" y="1726962"/>
              <a:ext cx="704356" cy="655480"/>
            </a:xfrm>
            <a:prstGeom prst="rect">
              <a:avLst/>
            </a:prstGeom>
          </p:spPr>
        </p:pic>
      </p:grpSp>
      <p:sp>
        <p:nvSpPr>
          <p:cNvPr id="27" name="テキスト ボックス 26">
            <a:extLst>
              <a:ext uri="{FF2B5EF4-FFF2-40B4-BE49-F238E27FC236}">
                <a16:creationId xmlns:a16="http://schemas.microsoft.com/office/drawing/2014/main" xmlns="" id="{10ACF45C-4E61-5BC2-ED04-19F35F41B519}"/>
              </a:ext>
            </a:extLst>
          </p:cNvPr>
          <p:cNvSpPr txBox="1"/>
          <p:nvPr/>
        </p:nvSpPr>
        <p:spPr>
          <a:xfrm>
            <a:off x="1316969" y="2957349"/>
            <a:ext cx="1744388" cy="923330"/>
          </a:xfrm>
          <a:prstGeom prst="rect">
            <a:avLst/>
          </a:prstGeom>
          <a:noFill/>
        </p:spPr>
        <p:txBody>
          <a:bodyPr wrap="none" lIns="91440" tIns="45720" rIns="91440" bIns="45720" rtlCol="0" anchor="t">
            <a:spAutoFit/>
          </a:bodyPr>
          <a:lstStyle/>
          <a:p>
            <a:r>
              <a:rPr kumimoji="1" lang="en-US" altLang="ja-JP" sz="800" dirty="0">
                <a:latin typeface="メイリオ" panose="020B0604030504040204" pitchFamily="50" charset="-128"/>
                <a:ea typeface="メイリオ" panose="020B0604030504040204" pitchFamily="50" charset="-128"/>
              </a:rPr>
              <a:t>10/10</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11(</a:t>
            </a:r>
            <a:r>
              <a:rPr kumimoji="1" lang="ja-JP" altLang="en-US" sz="800" dirty="0">
                <a:latin typeface="メイリオ" panose="020B0604030504040204" pitchFamily="50" charset="-128"/>
                <a:ea typeface="メイリオ" panose="020B0604030504040204" pitchFamily="50" charset="-128"/>
              </a:rPr>
              <a:t>木･金</a:t>
            </a:r>
            <a:r>
              <a:rPr kumimoji="1" lang="en-US" altLang="ja-JP" sz="800" dirty="0">
                <a:latin typeface="メイリオ" panose="020B0604030504040204" pitchFamily="50" charset="-128"/>
                <a:ea typeface="メイリオ" panose="020B0604030504040204" pitchFamily="50" charset="-128"/>
              </a:rPr>
              <a:t>) </a:t>
            </a:r>
          </a:p>
          <a:p>
            <a:r>
              <a:rPr kumimoji="1" lang="en-US" altLang="ja-JP" sz="800" dirty="0">
                <a:latin typeface="メイリオ" panose="020B0604030504040204" pitchFamily="50" charset="-128"/>
                <a:ea typeface="メイリオ" panose="020B0604030504040204" pitchFamily="50" charset="-128"/>
              </a:rPr>
              <a:t>      11:00</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21:00 (LO.20:30)</a:t>
            </a:r>
          </a:p>
          <a:p>
            <a:endParaRPr kumimoji="1" lang="en-US" altLang="ja-JP" sz="300" dirty="0">
              <a:latin typeface="メイリオ" panose="020B0604030504040204" pitchFamily="50" charset="-128"/>
              <a:ea typeface="メイリオ" panose="020B0604030504040204" pitchFamily="50" charset="-128"/>
            </a:endParaRPr>
          </a:p>
          <a:p>
            <a:r>
              <a:rPr kumimoji="1" lang="en-US" altLang="ja-JP" sz="800" dirty="0">
                <a:latin typeface="メイリオ"/>
                <a:ea typeface="メイリオ"/>
              </a:rPr>
              <a:t>10/12</a:t>
            </a:r>
            <a:r>
              <a:rPr kumimoji="1" lang="ja-JP" altLang="en-US" sz="800" dirty="0">
                <a:latin typeface="メイリオ"/>
                <a:ea typeface="メイリオ"/>
              </a:rPr>
              <a:t>･</a:t>
            </a:r>
            <a:r>
              <a:rPr kumimoji="1" lang="en-US" altLang="ja-JP" sz="800" dirty="0">
                <a:latin typeface="メイリオ"/>
                <a:ea typeface="メイリオ"/>
              </a:rPr>
              <a:t>13(</a:t>
            </a:r>
            <a:r>
              <a:rPr kumimoji="1" lang="ja-JP" altLang="en-US" sz="800" dirty="0">
                <a:latin typeface="メイリオ"/>
                <a:ea typeface="メイリオ"/>
              </a:rPr>
              <a:t>土･日</a:t>
            </a:r>
            <a:r>
              <a:rPr kumimoji="1" lang="en-US" altLang="ja-JP" sz="800" dirty="0">
                <a:latin typeface="メイリオ"/>
                <a:ea typeface="メイリオ"/>
              </a:rPr>
              <a:t>)</a:t>
            </a:r>
          </a:p>
          <a:p>
            <a:r>
              <a:rPr kumimoji="1" lang="en-US" altLang="ja-JP" sz="800" dirty="0">
                <a:latin typeface="メイリオ"/>
                <a:ea typeface="メイリオ"/>
              </a:rPr>
              <a:t>      </a:t>
            </a:r>
            <a:r>
              <a:rPr kumimoji="1" lang="en-US" altLang="ja-JP" sz="800" dirty="0">
                <a:latin typeface="メイリオ" panose="020B0604030504040204" pitchFamily="50" charset="-128"/>
                <a:ea typeface="メイリオ" panose="020B0604030504040204" pitchFamily="50" charset="-128"/>
              </a:rPr>
              <a:t>10:00</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20:00(LO.19:30)</a:t>
            </a:r>
          </a:p>
          <a:p>
            <a:endParaRPr kumimoji="1" lang="en-US" altLang="ja-JP" sz="3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10/14(</a:t>
            </a:r>
            <a:r>
              <a:rPr kumimoji="1" lang="ja-JP" altLang="en-US" sz="800" dirty="0">
                <a:latin typeface="メイリオ" panose="020B0604030504040204" pitchFamily="50" charset="-128"/>
                <a:ea typeface="メイリオ" panose="020B0604030504040204" pitchFamily="50" charset="-128"/>
              </a:rPr>
              <a:t>月祝</a:t>
            </a:r>
            <a:r>
              <a:rPr kumimoji="1" lang="en-US" altLang="ja-JP" sz="800" dirty="0">
                <a:latin typeface="メイリオ" panose="020B0604030504040204" pitchFamily="50" charset="-128"/>
                <a:ea typeface="メイリオ" panose="020B0604030504040204" pitchFamily="50" charset="-128"/>
              </a:rPr>
              <a:t>)</a:t>
            </a:r>
          </a:p>
          <a:p>
            <a:r>
              <a:rPr kumimoji="1" lang="en-US" altLang="ja-JP" sz="800" dirty="0">
                <a:latin typeface="メイリオ" panose="020B0604030504040204" pitchFamily="50" charset="-128"/>
                <a:ea typeface="メイリオ" panose="020B0604030504040204" pitchFamily="50" charset="-128"/>
              </a:rPr>
              <a:t>     10:00</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18:00(LO.17</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30</a:t>
            </a:r>
            <a:r>
              <a:rPr kumimoji="1" lang="ja-JP" altLang="en-US" sz="8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42963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A25C06C2-1711-FBE5-5F9F-B9B8C64122E3}"/>
              </a:ext>
            </a:extLst>
          </p:cNvPr>
          <p:cNvSpPr/>
          <p:nvPr/>
        </p:nvSpPr>
        <p:spPr>
          <a:xfrm>
            <a:off x="539248" y="1302753"/>
            <a:ext cx="6080627" cy="983247"/>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6356" eaLnBrk="1" fontAlgn="auto" hangingPunct="1">
              <a:spcBef>
                <a:spcPts val="0"/>
              </a:spcBef>
              <a:spcAft>
                <a:spcPts val="0"/>
              </a:spcAft>
              <a:defRPr/>
            </a:pPr>
            <a:endParaRPr lang="ja-JP" altLang="en-US">
              <a:latin typeface="メイリオ" panose="020B0604030504040204" pitchFamily="50" charset="-128"/>
              <a:ea typeface="メイリオ" panose="020B0604030504040204" pitchFamily="50" charset="-128"/>
            </a:endParaRPr>
          </a:p>
        </p:txBody>
      </p:sp>
      <p:grpSp>
        <p:nvGrpSpPr>
          <p:cNvPr id="40" name="グループ化 39">
            <a:extLst>
              <a:ext uri="{FF2B5EF4-FFF2-40B4-BE49-F238E27FC236}">
                <a16:creationId xmlns:a16="http://schemas.microsoft.com/office/drawing/2014/main" xmlns="" id="{F1B044F4-2E2E-C2D1-C3BB-261A797AB7BD}"/>
              </a:ext>
            </a:extLst>
          </p:cNvPr>
          <p:cNvGrpSpPr/>
          <p:nvPr/>
        </p:nvGrpSpPr>
        <p:grpSpPr>
          <a:xfrm>
            <a:off x="3852536" y="1436940"/>
            <a:ext cx="2686135" cy="739238"/>
            <a:chOff x="3879173" y="1436940"/>
            <a:chExt cx="2686135" cy="739238"/>
          </a:xfrm>
        </p:grpSpPr>
        <p:pic>
          <p:nvPicPr>
            <p:cNvPr id="35" name="図 34" descr="屋内, 人, 天井, 民衆 が含まれている画像&#10;&#10;自動的に生成された説明">
              <a:extLst>
                <a:ext uri="{FF2B5EF4-FFF2-40B4-BE49-F238E27FC236}">
                  <a16:creationId xmlns:a16="http://schemas.microsoft.com/office/drawing/2014/main" xmlns="" id="{00782602-8DAC-B8D1-4E55-9C9CAD923A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8929"/>
            <a:stretch/>
          </p:blipFill>
          <p:spPr>
            <a:xfrm>
              <a:off x="3879173" y="1436940"/>
              <a:ext cx="899526" cy="739238"/>
            </a:xfrm>
            <a:prstGeom prst="rect">
              <a:avLst/>
            </a:prstGeom>
          </p:spPr>
        </p:pic>
        <p:pic>
          <p:nvPicPr>
            <p:cNvPr id="37" name="図 36" descr="キッチンで料理をしている人達&#10;&#10;低い精度で自動的に生成された説明">
              <a:extLst>
                <a:ext uri="{FF2B5EF4-FFF2-40B4-BE49-F238E27FC236}">
                  <a16:creationId xmlns:a16="http://schemas.microsoft.com/office/drawing/2014/main" xmlns="" id="{4B1F1211-B808-72EC-C8D9-18391AB04F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98" r="1965"/>
            <a:stretch/>
          </p:blipFill>
          <p:spPr>
            <a:xfrm>
              <a:off x="4767963" y="1436940"/>
              <a:ext cx="901563" cy="737592"/>
            </a:xfrm>
            <a:prstGeom prst="rect">
              <a:avLst/>
            </a:prstGeom>
          </p:spPr>
        </p:pic>
        <p:pic>
          <p:nvPicPr>
            <p:cNvPr id="39" name="図 38" descr="人, 屋内, 民衆, グループ が含まれている画像&#10;&#10;自動的に生成された説明">
              <a:extLst>
                <a:ext uri="{FF2B5EF4-FFF2-40B4-BE49-F238E27FC236}">
                  <a16:creationId xmlns:a16="http://schemas.microsoft.com/office/drawing/2014/main" xmlns="" id="{5054F665-1ABB-B834-FFD0-3ED203F76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964"/>
            <a:stretch/>
          </p:blipFill>
          <p:spPr>
            <a:xfrm>
              <a:off x="5667489" y="1436940"/>
              <a:ext cx="897819" cy="738159"/>
            </a:xfrm>
            <a:prstGeom prst="rect">
              <a:avLst/>
            </a:prstGeom>
          </p:spPr>
        </p:pic>
      </p:grpSp>
      <p:sp>
        <p:nvSpPr>
          <p:cNvPr id="2" name="スライド番号プレースホルダー 1">
            <a:extLst>
              <a:ext uri="{FF2B5EF4-FFF2-40B4-BE49-F238E27FC236}">
                <a16:creationId xmlns:a16="http://schemas.microsoft.com/office/drawing/2014/main" xmlns="" id="{6427D3F9-3F05-966E-340A-3C77A9D73113}"/>
              </a:ext>
            </a:extLst>
          </p:cNvPr>
          <p:cNvSpPr>
            <a:spLocks noGrp="1"/>
          </p:cNvSpPr>
          <p:nvPr>
            <p:ph type="sldNum" sz="quarter" idx="12"/>
          </p:nvPr>
        </p:nvSpPr>
        <p:spPr/>
        <p:txBody>
          <a:bodyPr/>
          <a:lstStyle/>
          <a:p>
            <a:fld id="{6B602FC4-DEC8-4D6F-8C46-7B8874FEDBEB}" type="slidenum">
              <a:rPr kumimoji="1" lang="ja-JP" altLang="en-US" smtClean="0"/>
              <a:pPr/>
              <a:t>7</a:t>
            </a:fld>
            <a:endParaRPr kumimoji="1" lang="ja-JP" altLang="en-US"/>
          </a:p>
        </p:txBody>
      </p:sp>
      <p:sp>
        <p:nvSpPr>
          <p:cNvPr id="3" name="Rectangle 87">
            <a:extLst>
              <a:ext uri="{FF2B5EF4-FFF2-40B4-BE49-F238E27FC236}">
                <a16:creationId xmlns:a16="http://schemas.microsoft.com/office/drawing/2014/main" xmlns="" id="{786C6E01-6685-FCFC-44CA-E207C6F86939}"/>
              </a:ext>
            </a:extLst>
          </p:cNvPr>
          <p:cNvSpPr>
            <a:spLocks noChangeArrowheads="1"/>
          </p:cNvSpPr>
          <p:nvPr/>
        </p:nvSpPr>
        <p:spPr bwMode="auto">
          <a:xfrm>
            <a:off x="539248" y="929691"/>
            <a:ext cx="6080627" cy="304800"/>
          </a:xfrm>
          <a:prstGeom prst="rect">
            <a:avLst/>
          </a:prstGeom>
          <a:solidFill>
            <a:schemeClr val="tx1"/>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solidFill>
                  <a:schemeClr val="bg1"/>
                </a:solidFill>
                <a:latin typeface="メイリオ" panose="020B0604030504040204" pitchFamily="50" charset="-128"/>
                <a:ea typeface="メイリオ" panose="020B0604030504040204" pitchFamily="50" charset="-128"/>
              </a:rPr>
              <a:t>②物販ブース　出店概要</a:t>
            </a:r>
            <a:endParaRPr lang="en-US" altLang="ja-JP" sz="1200" b="1">
              <a:solidFill>
                <a:schemeClr val="bg1"/>
              </a:solidFill>
              <a:latin typeface="メイリオ" panose="020B0604030504040204" pitchFamily="50" charset="-128"/>
              <a:ea typeface="メイリオ" panose="020B0604030504040204" pitchFamily="50" charset="-128"/>
            </a:endParaRPr>
          </a:p>
        </p:txBody>
      </p:sp>
      <p:graphicFrame>
        <p:nvGraphicFramePr>
          <p:cNvPr id="6" name="Group 263">
            <a:extLst>
              <a:ext uri="{FF2B5EF4-FFF2-40B4-BE49-F238E27FC236}">
                <a16:creationId xmlns:a16="http://schemas.microsoft.com/office/drawing/2014/main" xmlns="" id="{9F400F77-47CC-8CA2-5AC1-DB157C614490}"/>
              </a:ext>
            </a:extLst>
          </p:cNvPr>
          <p:cNvGraphicFramePr>
            <a:graphicFrameLocks noGrp="1"/>
          </p:cNvGraphicFramePr>
          <p:nvPr>
            <p:extLst>
              <p:ext uri="{D42A27DB-BD31-4B8C-83A1-F6EECF244321}">
                <p14:modId xmlns:p14="http://schemas.microsoft.com/office/powerpoint/2010/main" val="2539818551"/>
              </p:ext>
            </p:extLst>
          </p:nvPr>
        </p:nvGraphicFramePr>
        <p:xfrm>
          <a:off x="316390" y="2364828"/>
          <a:ext cx="6303485" cy="1872365"/>
        </p:xfrm>
        <a:graphic>
          <a:graphicData uri="http://schemas.openxmlformats.org/drawingml/2006/table">
            <a:tbl>
              <a:tblPr/>
              <a:tblGrid>
                <a:gridCol w="988218">
                  <a:extLst>
                    <a:ext uri="{9D8B030D-6E8A-4147-A177-3AD203B41FA5}">
                      <a16:colId xmlns:a16="http://schemas.microsoft.com/office/drawing/2014/main" xmlns="" val="20000"/>
                    </a:ext>
                  </a:extLst>
                </a:gridCol>
                <a:gridCol w="1764338">
                  <a:extLst>
                    <a:ext uri="{9D8B030D-6E8A-4147-A177-3AD203B41FA5}">
                      <a16:colId xmlns:a16="http://schemas.microsoft.com/office/drawing/2014/main" xmlns="" val="20001"/>
                    </a:ext>
                  </a:extLst>
                </a:gridCol>
                <a:gridCol w="1104900">
                  <a:extLst>
                    <a:ext uri="{9D8B030D-6E8A-4147-A177-3AD203B41FA5}">
                      <a16:colId xmlns:a16="http://schemas.microsoft.com/office/drawing/2014/main" xmlns="" val="20002"/>
                    </a:ext>
                  </a:extLst>
                </a:gridCol>
                <a:gridCol w="1643028">
                  <a:extLst>
                    <a:ext uri="{9D8B030D-6E8A-4147-A177-3AD203B41FA5}">
                      <a16:colId xmlns:a16="http://schemas.microsoft.com/office/drawing/2014/main" xmlns="" val="20003"/>
                    </a:ext>
                  </a:extLst>
                </a:gridCol>
                <a:gridCol w="803001">
                  <a:extLst>
                    <a:ext uri="{9D8B030D-6E8A-4147-A177-3AD203B41FA5}">
                      <a16:colId xmlns:a16="http://schemas.microsoft.com/office/drawing/2014/main" xmlns="" val="20004"/>
                    </a:ext>
                  </a:extLst>
                </a:gridCol>
              </a:tblGrid>
              <a:tr h="255278">
                <a:tc>
                  <a:txBody>
                    <a:bodyPr/>
                    <a:lstStyle>
                      <a:lvl1pPr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1pPr>
                      <a:lvl2pPr marL="742950" indent="-285750" algn="l" eaLnBrk="0" hangingPunct="0">
                        <a:spcBef>
                          <a:spcPct val="20000"/>
                        </a:spcBef>
                        <a:buFont typeface="Arial" charset="0"/>
                        <a:defRPr kumimoji="1" sz="1000">
                          <a:solidFill>
                            <a:schemeClr val="tx1"/>
                          </a:solidFill>
                          <a:latin typeface="ＭＳ ゴシック" pitchFamily="49" charset="-128"/>
                          <a:ea typeface="ＭＳ ゴシック" pitchFamily="49" charset="-128"/>
                        </a:defRPr>
                      </a:lvl2pPr>
                      <a:lvl3pPr marL="11430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3pPr>
                      <a:lvl4pPr marL="16002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4pPr>
                      <a:lvl5pPr marL="20574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5pPr>
                      <a:lvl6pPr marL="25146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6pPr>
                      <a:lvl7pPr marL="29718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7pPr>
                      <a:lvl8pPr marL="34290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8pPr>
                      <a:lvl9pPr marL="38862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9p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小塚ゴシック Pro R" pitchFamily="34" charset="-128"/>
                          <a:ea typeface="小塚ゴシック Pro R" pitchFamily="34" charset="-128"/>
                        </a:rPr>
                        <a:t>出店期間</a:t>
                      </a:r>
                      <a:endParaRPr kumimoji="1" lang="ja-JP" altLang="en-AU" sz="900" b="0" i="0" u="none" strike="noStrike" cap="none" normalizeH="0" baseline="0">
                        <a:ln>
                          <a:noFill/>
                        </a:ln>
                        <a:solidFill>
                          <a:schemeClr val="tx1"/>
                        </a:solidFill>
                        <a:effectLst/>
                        <a:latin typeface="小塚ゴシック Pro R" pitchFamily="34" charset="-128"/>
                        <a:ea typeface="小塚ゴシック Pro R" pitchFamily="34" charset="-128"/>
                      </a:endParaRPr>
                    </a:p>
                  </a:txBody>
                  <a:tcPr marL="77409" marR="77409" marT="40097" marB="40097" anchor="ctr" horzOverflow="overflow">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1pPr>
                      <a:lvl2pPr marL="742950" indent="-285750" algn="l" eaLnBrk="0" hangingPunct="0">
                        <a:spcBef>
                          <a:spcPct val="20000"/>
                        </a:spcBef>
                        <a:buFont typeface="Arial" charset="0"/>
                        <a:defRPr kumimoji="1" sz="1000">
                          <a:solidFill>
                            <a:schemeClr val="tx1"/>
                          </a:solidFill>
                          <a:latin typeface="ＭＳ ゴシック" pitchFamily="49" charset="-128"/>
                          <a:ea typeface="ＭＳ ゴシック" pitchFamily="49" charset="-128"/>
                        </a:defRPr>
                      </a:lvl2pPr>
                      <a:lvl3pPr marL="11430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3pPr>
                      <a:lvl4pPr marL="16002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4pPr>
                      <a:lvl5pPr marL="20574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5pPr>
                      <a:lvl6pPr marL="25146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6pPr>
                      <a:lvl7pPr marL="29718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7pPr>
                      <a:lvl8pPr marL="34290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8pPr>
                      <a:lvl9pPr marL="38862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9p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小塚ゴシック Pro R" pitchFamily="34" charset="-128"/>
                          <a:ea typeface="小塚ゴシック Pro R" pitchFamily="34" charset="-128"/>
                        </a:rPr>
                        <a:t>営業時間</a:t>
                      </a:r>
                      <a:endParaRPr kumimoji="1" lang="en-AU" altLang="ja-JP" sz="900" b="0" i="0" u="none" strike="noStrike" cap="none" normalizeH="0" baseline="0">
                        <a:ln>
                          <a:noFill/>
                        </a:ln>
                        <a:solidFill>
                          <a:schemeClr val="tx1"/>
                        </a:solidFill>
                        <a:effectLst/>
                        <a:latin typeface="小塚ゴシック Pro R" pitchFamily="34" charset="-128"/>
                        <a:ea typeface="小塚ゴシック Pro R" pitchFamily="34" charset="-128"/>
                      </a:endParaRPr>
                    </a:p>
                  </a:txBody>
                  <a:tcPr marL="77409" marR="77409" marT="40097" marB="4009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小塚ゴシック Pro R" pitchFamily="34" charset="-128"/>
                          <a:ea typeface="小塚ゴシック Pro R" pitchFamily="34" charset="-128"/>
                        </a:rPr>
                        <a:t>仕　　様</a:t>
                      </a:r>
                      <a:endParaRPr kumimoji="1" lang="en-AU" altLang="ja-JP" sz="900" b="0" i="0" u="none" strike="noStrike" cap="none" normalizeH="0" baseline="0">
                        <a:ln>
                          <a:noFill/>
                        </a:ln>
                        <a:solidFill>
                          <a:schemeClr val="tx1"/>
                        </a:solidFill>
                        <a:effectLst/>
                        <a:latin typeface="小塚ゴシック Pro R" pitchFamily="34" charset="-128"/>
                        <a:ea typeface="小塚ゴシック Pro R" pitchFamily="34" charset="-128"/>
                      </a:endParaRPr>
                    </a:p>
                  </a:txBody>
                  <a:tcPr marL="77409" marR="77409" marT="40097" marB="4009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小塚ゴシック Pro R" pitchFamily="34" charset="-128"/>
                          <a:ea typeface="小塚ゴシック Pro R" pitchFamily="34" charset="-128"/>
                        </a:rPr>
                        <a:t>基本設備</a:t>
                      </a:r>
                      <a:endParaRPr kumimoji="1" lang="en-AU" altLang="ja-JP" sz="900" b="0" i="0" u="none" strike="noStrike" cap="none" normalizeH="0" baseline="0">
                        <a:ln>
                          <a:noFill/>
                        </a:ln>
                        <a:solidFill>
                          <a:schemeClr val="tx1"/>
                        </a:solidFill>
                        <a:effectLst/>
                        <a:latin typeface="小塚ゴシック Pro R" pitchFamily="34" charset="-128"/>
                        <a:ea typeface="小塚ゴシック Pro R" pitchFamily="34" charset="-128"/>
                      </a:endParaRPr>
                    </a:p>
                  </a:txBody>
                  <a:tcPr marL="77409" marR="77409" marT="40097" marB="4009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小塚ゴシック Pro R" pitchFamily="34" charset="-128"/>
                          <a:ea typeface="小塚ゴシック Pro R" pitchFamily="34" charset="-128"/>
                        </a:rPr>
                        <a:t>出店内容</a:t>
                      </a:r>
                      <a:endParaRPr kumimoji="1" lang="en-AU" altLang="ja-JP" sz="900" b="0" i="0" u="none" strike="noStrike" cap="none" normalizeH="0" baseline="0">
                        <a:ln>
                          <a:noFill/>
                        </a:ln>
                        <a:solidFill>
                          <a:schemeClr val="tx1"/>
                        </a:solidFill>
                        <a:effectLst/>
                        <a:latin typeface="小塚ゴシック Pro R" pitchFamily="34" charset="-128"/>
                        <a:ea typeface="小塚ゴシック Pro R" pitchFamily="34" charset="-128"/>
                      </a:endParaRPr>
                    </a:p>
                  </a:txBody>
                  <a:tcPr marL="77409" marR="77409" marT="40097" marB="40097" anchor="ctr" horzOverflow="overflow">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617087">
                <a:tc>
                  <a:txBody>
                    <a:bodyPr/>
                    <a:lstStyle>
                      <a:lvl1pPr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1pPr>
                      <a:lvl2pPr marL="742950" indent="-285750" algn="l" eaLnBrk="0" hangingPunct="0">
                        <a:spcBef>
                          <a:spcPct val="20000"/>
                        </a:spcBef>
                        <a:buFont typeface="Arial" charset="0"/>
                        <a:defRPr kumimoji="1" sz="1000">
                          <a:solidFill>
                            <a:schemeClr val="tx1"/>
                          </a:solidFill>
                          <a:latin typeface="ＭＳ ゴシック" pitchFamily="49" charset="-128"/>
                          <a:ea typeface="ＭＳ ゴシック" pitchFamily="49" charset="-128"/>
                        </a:defRPr>
                      </a:lvl2pPr>
                      <a:lvl3pPr marL="11430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3pPr>
                      <a:lvl4pPr marL="16002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4pPr>
                      <a:lvl5pPr marL="20574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5pPr>
                      <a:lvl6pPr marL="25146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6pPr>
                      <a:lvl7pPr marL="29718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7pPr>
                      <a:lvl8pPr marL="34290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8pPr>
                      <a:lvl9pPr marL="38862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9pPr>
                    </a:lstStyle>
                    <a:p>
                      <a:pPr marL="0" marR="0" lvl="0" indent="0" algn="l" defTabSz="914400" rtl="0" eaLnBrk="1" fontAlgn="base" latinLnBrk="0" hangingPunct="1">
                        <a:lnSpc>
                          <a:spcPts val="1200"/>
                        </a:lnSpc>
                        <a:spcBef>
                          <a:spcPct val="0"/>
                        </a:spcBef>
                        <a:spcAft>
                          <a:spcPct val="0"/>
                        </a:spcAft>
                        <a:buClrTx/>
                        <a:buSzTx/>
                        <a:buFontTx/>
                        <a:buNone/>
                        <a:tabLst/>
                        <a:defRPr/>
                      </a:pPr>
                      <a:r>
                        <a:rPr kumimoji="1" lang="en-US"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2024</a:t>
                      </a:r>
                      <a:r>
                        <a:rPr kumimoji="1" lang="ja-JP"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a:t>
                      </a:r>
                      <a:endParaRPr kumimoji="1" lang="en-US"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en-US"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kumimoji="1" lang="zh-TW"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zh-TW"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kumimoji="1" lang="zh-TW"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a:t>
                      </a:r>
                      <a:r>
                        <a:rPr kumimoji="1" lang="ja-JP"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木</a:t>
                      </a:r>
                      <a:r>
                        <a:rPr kumimoji="1" lang="zh-TW"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zh-TW"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1" lang="en-US"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kumimoji="1" lang="zh-TW"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14</a:t>
                      </a:r>
                      <a:r>
                        <a:rPr kumimoji="1" lang="zh-TW"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a:t>
                      </a:r>
                      <a:r>
                        <a:rPr kumimoji="1" lang="ja-JP"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月祝</a:t>
                      </a:r>
                      <a:r>
                        <a:rPr kumimoji="1" lang="zh-TW"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zh-TW"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ts val="1200"/>
                        </a:lnSpc>
                        <a:spcBef>
                          <a:spcPct val="0"/>
                        </a:spcBef>
                        <a:spcAft>
                          <a:spcPct val="0"/>
                        </a:spcAft>
                        <a:buClrTx/>
                        <a:buSzTx/>
                        <a:buFontTx/>
                        <a:buNone/>
                        <a:tabLst/>
                        <a:defRPr/>
                      </a:pPr>
                      <a:endParaRPr kumimoji="1" lang="en-US" altLang="ja-JP" sz="800" b="0" i="0" u="none" strike="noStrike" cap="none" normalizeH="0" baseline="0">
                        <a:ln>
                          <a:noFill/>
                        </a:ln>
                        <a:solidFill>
                          <a:schemeClr val="tx1"/>
                        </a:solidFill>
                        <a:effectLst/>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a:txBody>
                  <a:tcPr marL="72009" marR="36004" marT="0" marB="0" anchor="ctr" horzOverflow="overflow">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1pPr>
                      <a:lvl2pPr marL="742950" indent="-285750" algn="l" eaLnBrk="0" hangingPunct="0">
                        <a:spcBef>
                          <a:spcPct val="20000"/>
                        </a:spcBef>
                        <a:buFont typeface="Arial" charset="0"/>
                        <a:defRPr kumimoji="1" sz="1000">
                          <a:solidFill>
                            <a:schemeClr val="tx1"/>
                          </a:solidFill>
                          <a:latin typeface="ＭＳ ゴシック" pitchFamily="49" charset="-128"/>
                          <a:ea typeface="ＭＳ ゴシック" pitchFamily="49" charset="-128"/>
                        </a:defRPr>
                      </a:lvl2pPr>
                      <a:lvl3pPr marL="11430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3pPr>
                      <a:lvl4pPr marL="16002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4pPr>
                      <a:lvl5pPr marL="20574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5pPr>
                      <a:lvl6pPr marL="25146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6pPr>
                      <a:lvl7pPr marL="29718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7pPr>
                      <a:lvl8pPr marL="34290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8pPr>
                      <a:lvl9pPr marL="38862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9pPr>
                    </a:lstStyle>
                    <a:p>
                      <a:pPr marL="0" marR="0" lvl="0" indent="0" algn="l" defTabSz="914400" rtl="0" eaLnBrk="1" fontAlgn="base" latinLnBrk="0" hangingPunct="1">
                        <a:lnSpc>
                          <a:spcPts val="1000"/>
                        </a:lnSpc>
                        <a:spcBef>
                          <a:spcPct val="0"/>
                        </a:spcBef>
                        <a:spcAft>
                          <a:spcPct val="0"/>
                        </a:spcAft>
                        <a:buClrTx/>
                        <a:buSzTx/>
                        <a:buFontTx/>
                        <a:buNone/>
                        <a:tabLst/>
                        <a:defRPr/>
                      </a:pPr>
                      <a:endParaRPr lang="en-US" altLang="ja-JP" sz="800" dirty="0">
                        <a:highlight>
                          <a:srgbClr val="FFFF00"/>
                        </a:highlight>
                        <a:latin typeface="メイリオ" pitchFamily="50" charset="-128"/>
                        <a:ea typeface="メイリオ" pitchFamily="50" charset="-128"/>
                      </a:endParaRPr>
                    </a:p>
                  </a:txBody>
                  <a:tcPr marL="72009" marR="36004"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土間渡し</a:t>
                      </a:r>
                      <a:endPar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000"/>
                        </a:lnSpc>
                        <a:spcBef>
                          <a:spcPct val="0"/>
                        </a:spcBef>
                        <a:spcAft>
                          <a:spcPct val="0"/>
                        </a:spcAft>
                        <a:buClrTx/>
                        <a:buSzTx/>
                        <a:buFontTx/>
                        <a:buNone/>
                        <a:tabLst/>
                        <a:defRPr/>
                      </a:pPr>
                      <a:endPar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000"/>
                        </a:lnSpc>
                        <a:spcBef>
                          <a:spcPct val="0"/>
                        </a:spcBef>
                        <a:spcAft>
                          <a:spcPct val="0"/>
                        </a:spcAft>
                        <a:buClrTx/>
                        <a:buSzTx/>
                        <a:buFontTx/>
                        <a:buNone/>
                        <a:tabLst/>
                        <a:defRPr/>
                      </a:pP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間口２</a:t>
                      </a:r>
                      <a:r>
                        <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m×</a:t>
                      </a: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奥行２</a:t>
                      </a:r>
                      <a:r>
                        <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m</a:t>
                      </a:r>
                      <a:endParaRPr kumimoji="1" lang="ja-JP" altLang="en-AU"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36004"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２口コンセント</a:t>
                      </a:r>
                      <a:endParaRPr kumimoji="1" lang="en-US"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cap="none" normalizeH="0" baseline="0">
                          <a:ln>
                            <a:noFill/>
                          </a:ln>
                          <a:solidFill>
                            <a:schemeClr val="tx1"/>
                          </a:solidFill>
                          <a:effectLst/>
                          <a:latin typeface="メイリオ"/>
                          <a:ea typeface="メイリオ"/>
                          <a:cs typeface="メイリオ" panose="020B0604030504040204" pitchFamily="50" charset="-128"/>
                        </a:rPr>
                        <a:t>(100</a:t>
                      </a:r>
                      <a:r>
                        <a:rPr kumimoji="1" lang="ja-JP" altLang="en-US" sz="800" b="0" i="0" u="none" strike="noStrike" cap="none" normalizeH="0" baseline="0">
                          <a:ln>
                            <a:noFill/>
                          </a:ln>
                          <a:solidFill>
                            <a:schemeClr val="tx1"/>
                          </a:solidFill>
                          <a:effectLst/>
                          <a:latin typeface="メイリオ"/>
                          <a:ea typeface="メイリオ"/>
                          <a:cs typeface="メイリオ" panose="020B0604030504040204" pitchFamily="50" charset="-128"/>
                        </a:rPr>
                        <a:t>ｖ</a:t>
                      </a:r>
                      <a:r>
                        <a:rPr kumimoji="1" lang="en-US" altLang="ja-JP" sz="800" b="0" i="0" u="none" strike="noStrike" cap="none" normalizeH="0" baseline="0">
                          <a:ln>
                            <a:noFill/>
                          </a:ln>
                          <a:solidFill>
                            <a:schemeClr val="tx1"/>
                          </a:solidFill>
                          <a:effectLst/>
                          <a:latin typeface="メイリオ"/>
                          <a:ea typeface="メイリオ"/>
                          <a:cs typeface="メイリオ" panose="020B0604030504040204" pitchFamily="50" charset="-128"/>
                        </a:rPr>
                        <a:t>1000</a:t>
                      </a:r>
                      <a:r>
                        <a:rPr kumimoji="1" lang="ja-JP" altLang="en-US" sz="800" b="0" i="0" u="none" strike="noStrike" cap="none" normalizeH="0" baseline="0">
                          <a:ln>
                            <a:noFill/>
                          </a:ln>
                          <a:solidFill>
                            <a:schemeClr val="tx1"/>
                          </a:solidFill>
                          <a:effectLst/>
                          <a:latin typeface="メイリオ"/>
                          <a:ea typeface="メイリオ"/>
                          <a:cs typeface="メイリオ" panose="020B0604030504040204" pitchFamily="50" charset="-128"/>
                        </a:rPr>
                        <a:t>ｗ</a:t>
                      </a:r>
                      <a:r>
                        <a:rPr kumimoji="1" lang="en-US" altLang="ja-JP" sz="800" b="0" i="0" u="none" strike="noStrike" cap="none" normalizeH="0" baseline="0">
                          <a:ln>
                            <a:noFill/>
                          </a:ln>
                          <a:solidFill>
                            <a:schemeClr val="tx1"/>
                          </a:solidFill>
                          <a:effectLst/>
                          <a:latin typeface="メイリオ"/>
                          <a:ea typeface="メイリオ"/>
                          <a:cs typeface="メイリオ" panose="020B0604030504040204" pitchFamily="50" charset="-128"/>
                        </a:rPr>
                        <a:t>)×</a:t>
                      </a:r>
                      <a:r>
                        <a:rPr kumimoji="1" lang="ja-JP" altLang="en-US" sz="800" b="0" i="0" u="none" strike="noStrike" cap="none" normalizeH="0" baseline="0">
                          <a:ln>
                            <a:noFill/>
                          </a:ln>
                          <a:solidFill>
                            <a:schemeClr val="tx1"/>
                          </a:solidFill>
                          <a:effectLst/>
                          <a:latin typeface="メイリオ"/>
                          <a:ea typeface="メイリオ"/>
                          <a:cs typeface="メイリオ" panose="020B0604030504040204" pitchFamily="50" charset="-128"/>
                        </a:rPr>
                        <a:t>１</a:t>
                      </a:r>
                      <a:endParaRPr kumimoji="1" lang="en-US" altLang="ja-JP" sz="800" b="0" i="0" u="none" strike="noStrike" cap="none" normalizeH="0" baseline="0">
                        <a:ln>
                          <a:noFill/>
                        </a:ln>
                        <a:solidFill>
                          <a:schemeClr val="tx1"/>
                        </a:solidFill>
                        <a:effectLst/>
                        <a:latin typeface="メイリオ"/>
                        <a:ea typeface="メイリオ"/>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店舗サイン</a:t>
                      </a:r>
                      <a:endParaRPr kumimoji="1" lang="en-US"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W1,800×H900</a:t>
                      </a:r>
                      <a:r>
                        <a:rPr kumimoji="1" lang="ja-JP"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36004"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北海道内各市町村の特産品や名産品を</a:t>
                      </a:r>
                      <a:endParaRPr kumimoji="1" lang="en-US" altLang="ja-JP"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ts val="1000"/>
                        </a:lnSpc>
                        <a:spcBef>
                          <a:spcPct val="0"/>
                        </a:spcBef>
                        <a:spcAft>
                          <a:spcPct val="0"/>
                        </a:spcAft>
                        <a:buClrTx/>
                        <a:buSzTx/>
                        <a:buFontTx/>
                        <a:buNone/>
                        <a:tabLst/>
                        <a:defRPr/>
                      </a:pPr>
                      <a:r>
                        <a:rPr kumimoji="1" lang="ja-JP" altLang="en-US" sz="8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ＰＲ・販売していただきます。</a:t>
                      </a:r>
                    </a:p>
                  </a:txBody>
                  <a:tcPr marL="72009" marR="36004" marT="0" marB="0" anchor="ctr" horzOverflow="overflow">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7" name="テキスト ボックス 41">
            <a:extLst>
              <a:ext uri="{FF2B5EF4-FFF2-40B4-BE49-F238E27FC236}">
                <a16:creationId xmlns:a16="http://schemas.microsoft.com/office/drawing/2014/main" xmlns="" id="{6F5D3528-5773-C698-EE05-6612AD141C9F}"/>
              </a:ext>
            </a:extLst>
          </p:cNvPr>
          <p:cNvSpPr txBox="1">
            <a:spLocks noChangeArrowheads="1"/>
          </p:cNvSpPr>
          <p:nvPr/>
        </p:nvSpPr>
        <p:spPr bwMode="auto">
          <a:xfrm>
            <a:off x="483686" y="4337977"/>
            <a:ext cx="1168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en-US" altLang="ja-JP" sz="1000" b="1" dirty="0">
                <a:latin typeface="メイリオ" panose="020B0604030504040204" pitchFamily="50" charset="-128"/>
                <a:ea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rPr>
              <a:t>ブース仕様</a:t>
            </a:r>
            <a:r>
              <a:rPr lang="en-US" altLang="ja-JP" sz="1000" b="1" dirty="0">
                <a:latin typeface="メイリオ" panose="020B0604030504040204" pitchFamily="50" charset="-128"/>
                <a:ea typeface="メイリオ" panose="020B0604030504040204" pitchFamily="50" charset="-128"/>
              </a:rPr>
              <a:t> 】</a:t>
            </a:r>
            <a:endParaRPr lang="ja-JP" altLang="en-US" sz="1000" b="1" dirty="0">
              <a:latin typeface="メイリオ" panose="020B0604030504040204" pitchFamily="50" charset="-128"/>
              <a:ea typeface="メイリオ" panose="020B0604030504040204" pitchFamily="50" charset="-128"/>
            </a:endParaRPr>
          </a:p>
        </p:txBody>
      </p:sp>
      <p:graphicFrame>
        <p:nvGraphicFramePr>
          <p:cNvPr id="8" name="Group 263">
            <a:extLst>
              <a:ext uri="{FF2B5EF4-FFF2-40B4-BE49-F238E27FC236}">
                <a16:creationId xmlns:a16="http://schemas.microsoft.com/office/drawing/2014/main" xmlns="" id="{E9B1690F-129B-9E1E-1EA9-FB4D45388F57}"/>
              </a:ext>
            </a:extLst>
          </p:cNvPr>
          <p:cNvGraphicFramePr>
            <a:graphicFrameLocks noGrp="1"/>
          </p:cNvGraphicFramePr>
          <p:nvPr>
            <p:extLst>
              <p:ext uri="{D42A27DB-BD31-4B8C-83A1-F6EECF244321}">
                <p14:modId xmlns:p14="http://schemas.microsoft.com/office/powerpoint/2010/main" val="2753562831"/>
              </p:ext>
            </p:extLst>
          </p:nvPr>
        </p:nvGraphicFramePr>
        <p:xfrm>
          <a:off x="623386" y="7029462"/>
          <a:ext cx="3014659" cy="447676"/>
        </p:xfrm>
        <a:graphic>
          <a:graphicData uri="http://schemas.openxmlformats.org/drawingml/2006/table">
            <a:tbl>
              <a:tblPr/>
              <a:tblGrid>
                <a:gridCol w="416914">
                  <a:extLst>
                    <a:ext uri="{9D8B030D-6E8A-4147-A177-3AD203B41FA5}">
                      <a16:colId xmlns:a16="http://schemas.microsoft.com/office/drawing/2014/main" xmlns="" val="20000"/>
                    </a:ext>
                  </a:extLst>
                </a:gridCol>
                <a:gridCol w="449034">
                  <a:extLst>
                    <a:ext uri="{9D8B030D-6E8A-4147-A177-3AD203B41FA5}">
                      <a16:colId xmlns:a16="http://schemas.microsoft.com/office/drawing/2014/main" xmlns="" val="20001"/>
                    </a:ext>
                  </a:extLst>
                </a:gridCol>
                <a:gridCol w="2148711">
                  <a:extLst>
                    <a:ext uri="{9D8B030D-6E8A-4147-A177-3AD203B41FA5}">
                      <a16:colId xmlns:a16="http://schemas.microsoft.com/office/drawing/2014/main" xmlns="" val="20002"/>
                    </a:ext>
                  </a:extLst>
                </a:gridCol>
              </a:tblGrid>
              <a:tr h="223838">
                <a:tc rowSpan="2">
                  <a:txBody>
                    <a:bodyPr/>
                    <a:lstStyle>
                      <a:lvl1pPr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1pPr>
                      <a:lvl2pPr marL="742950" indent="-285750" algn="l" eaLnBrk="0" hangingPunct="0">
                        <a:spcBef>
                          <a:spcPct val="20000"/>
                        </a:spcBef>
                        <a:buFont typeface="Arial" charset="0"/>
                        <a:defRPr kumimoji="1" sz="1000">
                          <a:solidFill>
                            <a:schemeClr val="tx1"/>
                          </a:solidFill>
                          <a:latin typeface="ＭＳ ゴシック" pitchFamily="49" charset="-128"/>
                          <a:ea typeface="ＭＳ ゴシック" pitchFamily="49" charset="-128"/>
                        </a:defRPr>
                      </a:lvl2pPr>
                      <a:lvl3pPr marL="11430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3pPr>
                      <a:lvl4pPr marL="16002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4pPr>
                      <a:lvl5pPr marL="20574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5pPr>
                      <a:lvl6pPr marL="25146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6pPr>
                      <a:lvl7pPr marL="29718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7pPr>
                      <a:lvl8pPr marL="34290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8pPr>
                      <a:lvl9pPr marL="38862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9p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電気</a:t>
                      </a:r>
                      <a:endPar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ts val="1000"/>
                        </a:lnSpc>
                        <a:spcBef>
                          <a:spcPct val="0"/>
                        </a:spcBef>
                        <a:spcAft>
                          <a:spcPct val="0"/>
                        </a:spcAft>
                        <a:buClrTx/>
                        <a:buSzTx/>
                        <a:buFontTx/>
                        <a:buNone/>
                        <a:tabLst/>
                      </a:pP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使用料</a:t>
                      </a:r>
                      <a:endParaRPr kumimoji="1" lang="en-AU"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7994" marR="17994" marT="0" marB="0" anchor="ctr" horzOverflow="overflow">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100V</a:t>
                      </a:r>
                    </a:p>
                  </a:txBody>
                  <a:tcPr marL="17994" marR="17994"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000"/>
                        </a:lnSpc>
                        <a:spcBef>
                          <a:spcPct val="0"/>
                        </a:spcBef>
                        <a:spcAft>
                          <a:spcPct val="0"/>
                        </a:spcAft>
                        <a:buClrTx/>
                        <a:buSzTx/>
                        <a:buFontTx/>
                        <a:buNone/>
                        <a:tabLst/>
                      </a:pP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1,000</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円 </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1</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1.0kW</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まで（</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小間あたり）</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税別</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en-AU"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5988" marR="17994" marT="0" marB="0" anchor="ctr" horzOverflow="overflow">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223838">
                <a:tc vMerge="1">
                  <a:txBody>
                    <a:bodyPr/>
                    <a:lstStyle/>
                    <a:p>
                      <a:pPr marL="0" marR="0" lvl="0" indent="0" algn="ctr" defTabSz="914400" rtl="0" eaLnBrk="1" fontAlgn="base" latinLnBrk="0" hangingPunct="1">
                        <a:lnSpc>
                          <a:spcPts val="1000"/>
                        </a:lnSpc>
                        <a:spcBef>
                          <a:spcPct val="0"/>
                        </a:spcBef>
                        <a:spcAft>
                          <a:spcPct val="0"/>
                        </a:spcAft>
                        <a:buClrTx/>
                        <a:buSzTx/>
                        <a:buFontTx/>
                        <a:buNone/>
                        <a:tabLst/>
                        <a:defRPr/>
                      </a:pPr>
                      <a:endParaRPr kumimoji="1" lang="ja-JP" altLang="en-AU" sz="8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18000" marR="18000" marT="0" marB="0" anchor="ctr" horzOverflow="overflow">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200V</a:t>
                      </a:r>
                    </a:p>
                  </a:txBody>
                  <a:tcPr marL="17994" marR="17994"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000"/>
                        </a:lnSpc>
                        <a:spcBef>
                          <a:spcPct val="0"/>
                        </a:spcBef>
                        <a:spcAft>
                          <a:spcPct val="0"/>
                        </a:spcAft>
                        <a:buClrTx/>
                        <a:buSzTx/>
                        <a:buFontTx/>
                        <a:buNone/>
                        <a:tabLst/>
                      </a:pP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1,500</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円 </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1</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1.5kW</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まで（</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小間あたり）</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税別</a:t>
                      </a:r>
                      <a:r>
                        <a:rPr kumimoji="1" lang="en-US"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en-AU" altLang="ja-JP" sz="7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5988" marR="17994" marT="0" marB="0" anchor="ctr" horzOverflow="overflow">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9" name="テキスト ボックス 8">
            <a:extLst>
              <a:ext uri="{FF2B5EF4-FFF2-40B4-BE49-F238E27FC236}">
                <a16:creationId xmlns:a16="http://schemas.microsoft.com/office/drawing/2014/main" xmlns="" id="{6607E063-55A1-61E0-E466-7FAED2A23D4E}"/>
              </a:ext>
            </a:extLst>
          </p:cNvPr>
          <p:cNvSpPr txBox="1"/>
          <p:nvPr/>
        </p:nvSpPr>
        <p:spPr>
          <a:xfrm>
            <a:off x="610686" y="6188387"/>
            <a:ext cx="3027360" cy="273050"/>
          </a:xfrm>
          <a:prstGeom prst="rect">
            <a:avLst/>
          </a:prstGeom>
          <a:noFill/>
          <a:ln w="3175">
            <a:solidFill>
              <a:schemeClr val="tx1">
                <a:lumMod val="65000"/>
                <a:lumOff val="35000"/>
              </a:schemeClr>
            </a:solidFill>
          </a:ln>
        </p:spPr>
        <p:txBody>
          <a:bodyPr wrap="square" lIns="108000" tIns="72000">
            <a:spAutoFit/>
          </a:bodyPr>
          <a:lstStyle/>
          <a:p>
            <a:pPr defTabSz="1016356" eaLnBrk="1" fontAlgn="auto" hangingPunct="1">
              <a:lnSpc>
                <a:spcPts val="1200"/>
              </a:lnSpc>
              <a:spcBef>
                <a:spcPts val="0"/>
              </a:spcBef>
              <a:spcAft>
                <a:spcPts val="0"/>
              </a:spcAft>
              <a:defRPr/>
            </a:pPr>
            <a:r>
              <a:rPr lang="ja-JP" altLang="en-US" sz="900">
                <a:latin typeface="メイリオ" panose="020B0604030504040204" pitchFamily="50" charset="-128"/>
                <a:ea typeface="メイリオ" panose="020B0604030504040204" pitchFamily="50" charset="-128"/>
                <a:cs typeface="メイリオ" panose="020B0604030504040204" pitchFamily="50" charset="-128"/>
              </a:rPr>
              <a:t> 販売売上げのロイヤリティ</a:t>
            </a:r>
            <a:r>
              <a:rPr lang="en-US" altLang="ja-JP" sz="90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a:latin typeface="メイリオ" panose="020B0604030504040204" pitchFamily="50" charset="-128"/>
                <a:ea typeface="メイリオ" panose="020B0604030504040204" pitchFamily="50" charset="-128"/>
                <a:cs typeface="メイリオ" panose="020B0604030504040204" pitchFamily="50" charset="-128"/>
              </a:rPr>
              <a:t>７％をいただきます。</a:t>
            </a:r>
          </a:p>
        </p:txBody>
      </p:sp>
      <p:sp>
        <p:nvSpPr>
          <p:cNvPr id="10" name="テキスト ボックス 61">
            <a:extLst>
              <a:ext uri="{FF2B5EF4-FFF2-40B4-BE49-F238E27FC236}">
                <a16:creationId xmlns:a16="http://schemas.microsoft.com/office/drawing/2014/main" xmlns="" id="{E39CEC91-34D1-E06F-894F-3DE6AEB606E8}"/>
              </a:ext>
            </a:extLst>
          </p:cNvPr>
          <p:cNvSpPr txBox="1">
            <a:spLocks noChangeArrowheads="1"/>
          </p:cNvSpPr>
          <p:nvPr/>
        </p:nvSpPr>
        <p:spPr bwMode="auto">
          <a:xfrm>
            <a:off x="475748" y="5961374"/>
            <a:ext cx="15541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en-US" altLang="ja-JP" sz="1000" b="1">
                <a:latin typeface="メイリオ" panose="020B0604030504040204" pitchFamily="50" charset="-128"/>
                <a:ea typeface="メイリオ" panose="020B0604030504040204" pitchFamily="50" charset="-128"/>
              </a:rPr>
              <a:t>【 </a:t>
            </a:r>
            <a:r>
              <a:rPr lang="ja-JP" altLang="en-US" sz="1000" b="1">
                <a:latin typeface="メイリオ" panose="020B0604030504040204" pitchFamily="50" charset="-128"/>
                <a:ea typeface="メイリオ" panose="020B0604030504040204" pitchFamily="50" charset="-128"/>
              </a:rPr>
              <a:t>出店料金について</a:t>
            </a:r>
            <a:r>
              <a:rPr lang="en-US" altLang="ja-JP" sz="1000" b="1">
                <a:latin typeface="メイリオ" panose="020B0604030504040204" pitchFamily="50" charset="-128"/>
                <a:ea typeface="メイリオ" panose="020B0604030504040204" pitchFamily="50" charset="-128"/>
              </a:rPr>
              <a:t> 】</a:t>
            </a:r>
            <a:endParaRPr lang="ja-JP" altLang="en-US" sz="1000" b="1">
              <a:latin typeface="メイリオ" panose="020B0604030504040204" pitchFamily="50" charset="-128"/>
              <a:ea typeface="メイリオ" panose="020B0604030504040204" pitchFamily="50" charset="-128"/>
            </a:endParaRPr>
          </a:p>
        </p:txBody>
      </p:sp>
      <p:sp>
        <p:nvSpPr>
          <p:cNvPr id="11" name="テキスト ボックス 63">
            <a:extLst>
              <a:ext uri="{FF2B5EF4-FFF2-40B4-BE49-F238E27FC236}">
                <a16:creationId xmlns:a16="http://schemas.microsoft.com/office/drawing/2014/main" xmlns="" id="{890C8066-0AC5-5C31-C600-BF9DA270D43E}"/>
              </a:ext>
            </a:extLst>
          </p:cNvPr>
          <p:cNvSpPr txBox="1">
            <a:spLocks noChangeArrowheads="1"/>
          </p:cNvSpPr>
          <p:nvPr/>
        </p:nvSpPr>
        <p:spPr bwMode="auto">
          <a:xfrm>
            <a:off x="475748" y="6742125"/>
            <a:ext cx="1681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en-US" altLang="ja-JP" sz="1000" b="1">
                <a:latin typeface="メイリオ" panose="020B0604030504040204" pitchFamily="50" charset="-128"/>
                <a:ea typeface="メイリオ" panose="020B0604030504040204" pitchFamily="50" charset="-128"/>
              </a:rPr>
              <a:t>【 </a:t>
            </a:r>
            <a:r>
              <a:rPr lang="ja-JP" altLang="en-US" sz="1000" b="1">
                <a:latin typeface="メイリオ" panose="020B0604030504040204" pitchFamily="50" charset="-128"/>
                <a:ea typeface="メイリオ" panose="020B0604030504040204" pitchFamily="50" charset="-128"/>
              </a:rPr>
              <a:t>別途必要となる経費</a:t>
            </a:r>
            <a:r>
              <a:rPr lang="en-US" altLang="ja-JP" sz="1000" b="1">
                <a:latin typeface="メイリオ" panose="020B0604030504040204" pitchFamily="50" charset="-128"/>
                <a:ea typeface="メイリオ" panose="020B0604030504040204" pitchFamily="50" charset="-128"/>
              </a:rPr>
              <a:t> 】</a:t>
            </a:r>
            <a:endParaRPr lang="ja-JP" altLang="en-US" sz="1000" b="1">
              <a:latin typeface="メイリオ" panose="020B0604030504040204" pitchFamily="50" charset="-128"/>
              <a:ea typeface="メイリオ" panose="020B0604030504040204" pitchFamily="50" charset="-128"/>
            </a:endParaRPr>
          </a:p>
        </p:txBody>
      </p:sp>
      <p:sp>
        <p:nvSpPr>
          <p:cNvPr id="12" name="テキスト ボックス 64">
            <a:extLst>
              <a:ext uri="{FF2B5EF4-FFF2-40B4-BE49-F238E27FC236}">
                <a16:creationId xmlns:a16="http://schemas.microsoft.com/office/drawing/2014/main" xmlns="" id="{8E678932-5C71-62FF-0436-CB9E75AFE9B9}"/>
              </a:ext>
            </a:extLst>
          </p:cNvPr>
          <p:cNvSpPr txBox="1">
            <a:spLocks noChangeArrowheads="1"/>
          </p:cNvSpPr>
          <p:nvPr/>
        </p:nvSpPr>
        <p:spPr bwMode="auto">
          <a:xfrm>
            <a:off x="483686" y="8155991"/>
            <a:ext cx="1041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en-US" altLang="ja-JP" sz="1000" b="1">
                <a:latin typeface="メイリオ" panose="020B0604030504040204" pitchFamily="50" charset="-128"/>
                <a:ea typeface="メイリオ" panose="020B0604030504040204" pitchFamily="50" charset="-128"/>
              </a:rPr>
              <a:t>【 </a:t>
            </a:r>
            <a:r>
              <a:rPr lang="ja-JP" altLang="en-US" sz="1000" b="1">
                <a:latin typeface="メイリオ" panose="020B0604030504040204" pitchFamily="50" charset="-128"/>
                <a:ea typeface="メイリオ" panose="020B0604030504040204" pitchFamily="50" charset="-128"/>
              </a:rPr>
              <a:t>注意事項</a:t>
            </a:r>
            <a:r>
              <a:rPr lang="en-US" altLang="ja-JP" sz="1000" b="1">
                <a:latin typeface="メイリオ" panose="020B0604030504040204" pitchFamily="50" charset="-128"/>
                <a:ea typeface="メイリオ" panose="020B0604030504040204" pitchFamily="50" charset="-128"/>
              </a:rPr>
              <a:t> 】</a:t>
            </a:r>
            <a:endParaRPr lang="ja-JP" altLang="en-US" sz="1000" b="1">
              <a:latin typeface="メイリオ" panose="020B0604030504040204" pitchFamily="50" charset="-128"/>
              <a:ea typeface="メイリオ" panose="020B0604030504040204" pitchFamily="50" charset="-128"/>
            </a:endParaRPr>
          </a:p>
        </p:txBody>
      </p:sp>
      <p:sp>
        <p:nvSpPr>
          <p:cNvPr id="13" name="テキスト ボックス 65">
            <a:extLst>
              <a:ext uri="{FF2B5EF4-FFF2-40B4-BE49-F238E27FC236}">
                <a16:creationId xmlns:a16="http://schemas.microsoft.com/office/drawing/2014/main" xmlns="" id="{0BEA00CB-70D4-FFEF-C69D-365030D4898F}"/>
              </a:ext>
            </a:extLst>
          </p:cNvPr>
          <p:cNvSpPr txBox="1">
            <a:spLocks noChangeArrowheads="1"/>
          </p:cNvSpPr>
          <p:nvPr/>
        </p:nvSpPr>
        <p:spPr bwMode="auto">
          <a:xfrm>
            <a:off x="3806323" y="7035086"/>
            <a:ext cx="290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200"/>
              </a:lnSpc>
            </a:pPr>
            <a:r>
              <a:rPr lang="ja-JP" altLang="en-US" sz="900">
                <a:latin typeface="メイリオ" panose="020B0604030504040204" pitchFamily="50" charset="-128"/>
                <a:ea typeface="メイリオ" panose="020B0604030504040204" pitchFamily="50" charset="-128"/>
              </a:rPr>
              <a:t>○盗難・火災・食中毒等による損害賠償責任保険は</a:t>
            </a:r>
            <a:endParaRPr lang="en-US" altLang="ja-JP" sz="900">
              <a:latin typeface="メイリオ" panose="020B0604030504040204" pitchFamily="50" charset="-128"/>
              <a:ea typeface="メイリオ" panose="020B0604030504040204" pitchFamily="50" charset="-128"/>
            </a:endParaRPr>
          </a:p>
          <a:p>
            <a:pPr eaLnBrk="1" hangingPunct="1">
              <a:lnSpc>
                <a:spcPts val="1200"/>
              </a:lnSpc>
            </a:pPr>
            <a:r>
              <a:rPr lang="ja-JP" altLang="en-US" sz="900">
                <a:latin typeface="メイリオ" panose="020B0604030504040204" pitchFamily="50" charset="-128"/>
                <a:ea typeface="メイリオ" panose="020B0604030504040204" pitchFamily="50" charset="-128"/>
              </a:rPr>
              <a:t>　出店者様にてご加入願います。</a:t>
            </a:r>
          </a:p>
        </p:txBody>
      </p:sp>
      <p:sp>
        <p:nvSpPr>
          <p:cNvPr id="18" name="テキスト ボックス 52">
            <a:extLst>
              <a:ext uri="{FF2B5EF4-FFF2-40B4-BE49-F238E27FC236}">
                <a16:creationId xmlns:a16="http://schemas.microsoft.com/office/drawing/2014/main" xmlns="" id="{984001CB-8B9E-240A-D9A6-7A98206A9D04}"/>
              </a:ext>
            </a:extLst>
          </p:cNvPr>
          <p:cNvSpPr txBox="1">
            <a:spLocks noChangeArrowheads="1"/>
          </p:cNvSpPr>
          <p:nvPr/>
        </p:nvSpPr>
        <p:spPr bwMode="auto">
          <a:xfrm>
            <a:off x="610686" y="8466580"/>
            <a:ext cx="6020302"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a:lnSpc>
                <a:spcPts val="1100"/>
              </a:lnSpc>
            </a:pPr>
            <a:r>
              <a:rPr lang="ja-JP" altLang="en-US" sz="800" dirty="0">
                <a:latin typeface="メイリオ" panose="020B0604030504040204" pitchFamily="50" charset="-128"/>
                <a:ea typeface="メイリオ" panose="020B0604030504040204" pitchFamily="50" charset="-128"/>
              </a:rPr>
              <a:t>■同種メニューの出店申込多数の場合はご相談させて頂く場合があります。</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■当ブースでは、調理販売はできません。</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■手洗いシンクは共用設備をご利用ください。</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■ブース装飾には規定がございます。事前に内容をご相談ください。</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■搬入・搬出には時間に制限がございますので、所定の時間内にお願いします。</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■会場には出店者様の駐車場はございません。路上駐車も禁止されていますので、厳守願います。</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■会場内にてゴミ処理を依頼される場合は、運営本部の指示に従い処理をお願いします。</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■その他、運営本部、会場管理者の取り決めにより他イベントと異なる禁止事項もございますので、実施内容に関しましては</a:t>
            </a:r>
            <a:endParaRPr lang="en-US" altLang="ja-JP" sz="800" dirty="0">
              <a:latin typeface="メイリオ" panose="020B0604030504040204" pitchFamily="50" charset="-128"/>
              <a:ea typeface="メイリオ" panose="020B0604030504040204" pitchFamily="50" charset="-128"/>
            </a:endParaRPr>
          </a:p>
          <a:p>
            <a:pPr eaLnBrk="1" hangingPunct="1">
              <a:lnSpc>
                <a:spcPts val="1100"/>
              </a:lnSpc>
            </a:pPr>
            <a:r>
              <a:rPr lang="ja-JP" altLang="en-US" sz="800" dirty="0">
                <a:latin typeface="メイリオ" panose="020B0604030504040204" pitchFamily="50" charset="-128"/>
                <a:ea typeface="メイリオ" panose="020B0604030504040204" pitchFamily="50" charset="-128"/>
              </a:rPr>
              <a:t>　事前にご相談ください。</a:t>
            </a:r>
          </a:p>
        </p:txBody>
      </p:sp>
      <p:sp>
        <p:nvSpPr>
          <p:cNvPr id="19" name="テキスト ボックス 28">
            <a:extLst>
              <a:ext uri="{FF2B5EF4-FFF2-40B4-BE49-F238E27FC236}">
                <a16:creationId xmlns:a16="http://schemas.microsoft.com/office/drawing/2014/main" xmlns="" id="{BEE4A8D4-4EEA-950D-E6AB-B0A28935E404}"/>
              </a:ext>
            </a:extLst>
          </p:cNvPr>
          <p:cNvSpPr txBox="1">
            <a:spLocks noChangeArrowheads="1"/>
          </p:cNvSpPr>
          <p:nvPr/>
        </p:nvSpPr>
        <p:spPr bwMode="auto">
          <a:xfrm>
            <a:off x="480511" y="7581179"/>
            <a:ext cx="16827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en-US" altLang="ja-JP" sz="1000" b="1">
                <a:latin typeface="メイリオ" panose="020B0604030504040204" pitchFamily="50" charset="-128"/>
                <a:ea typeface="メイリオ" panose="020B0604030504040204" pitchFamily="50" charset="-128"/>
              </a:rPr>
              <a:t>【 </a:t>
            </a:r>
            <a:r>
              <a:rPr lang="ja-JP" altLang="en-US" sz="1000" b="1">
                <a:latin typeface="メイリオ" panose="020B0604030504040204" pitchFamily="50" charset="-128"/>
                <a:ea typeface="メイリオ" panose="020B0604030504040204" pitchFamily="50" charset="-128"/>
              </a:rPr>
              <a:t>電気容量増設の場合</a:t>
            </a:r>
            <a:r>
              <a:rPr lang="en-US" altLang="ja-JP" sz="1000" b="1">
                <a:latin typeface="メイリオ" panose="020B0604030504040204" pitchFamily="50" charset="-128"/>
                <a:ea typeface="メイリオ" panose="020B0604030504040204" pitchFamily="50" charset="-128"/>
              </a:rPr>
              <a:t> 】</a:t>
            </a:r>
            <a:endParaRPr lang="ja-JP" altLang="en-US" sz="1000" b="1">
              <a:latin typeface="メイリオ" panose="020B0604030504040204" pitchFamily="50" charset="-128"/>
              <a:ea typeface="メイリオ" panose="020B0604030504040204" pitchFamily="50" charset="-128"/>
            </a:endParaRPr>
          </a:p>
        </p:txBody>
      </p:sp>
      <p:sp>
        <p:nvSpPr>
          <p:cNvPr id="20" name="テキスト ボックス 29">
            <a:extLst>
              <a:ext uri="{FF2B5EF4-FFF2-40B4-BE49-F238E27FC236}">
                <a16:creationId xmlns:a16="http://schemas.microsoft.com/office/drawing/2014/main" xmlns="" id="{B720C4D5-EF1D-61C3-DE05-266F3E4D8C01}"/>
              </a:ext>
            </a:extLst>
          </p:cNvPr>
          <p:cNvSpPr txBox="1">
            <a:spLocks noChangeArrowheads="1"/>
          </p:cNvSpPr>
          <p:nvPr/>
        </p:nvSpPr>
        <p:spPr bwMode="auto">
          <a:xfrm>
            <a:off x="544011" y="7825654"/>
            <a:ext cx="3621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200"/>
              </a:lnSpc>
            </a:pPr>
            <a:r>
              <a:rPr lang="ja-JP" altLang="en-US" sz="900">
                <a:latin typeface="メイリオ" panose="020B0604030504040204" pitchFamily="50" charset="-128"/>
                <a:ea typeface="メイリオ" panose="020B0604030504040204" pitchFamily="50" charset="-128"/>
              </a:rPr>
              <a:t>○電気増設工事費　　</a:t>
            </a:r>
            <a:r>
              <a:rPr lang="en-US" altLang="ja-JP" sz="900">
                <a:latin typeface="メイリオ" panose="020B0604030504040204" pitchFamily="50" charset="-128"/>
                <a:ea typeface="メイリオ" panose="020B0604030504040204" pitchFamily="50" charset="-128"/>
              </a:rPr>
              <a:t>100</a:t>
            </a:r>
            <a:r>
              <a:rPr lang="ja-JP" altLang="en-US" sz="900">
                <a:latin typeface="メイリオ" panose="020B0604030504040204" pitchFamily="50" charset="-128"/>
                <a:ea typeface="メイリオ" panose="020B0604030504040204" pitchFamily="50" charset="-128"/>
              </a:rPr>
              <a:t>ｖ</a:t>
            </a:r>
            <a:r>
              <a:rPr lang="en-US" altLang="ja-JP" sz="900">
                <a:latin typeface="メイリオ" panose="020B0604030504040204" pitchFamily="50" charset="-128"/>
                <a:ea typeface="メイリオ" panose="020B0604030504040204" pitchFamily="50" charset="-128"/>
              </a:rPr>
              <a:t>1.0kw</a:t>
            </a:r>
            <a:r>
              <a:rPr lang="ja-JP" altLang="en-US" sz="900">
                <a:latin typeface="メイリオ" panose="020B0604030504040204" pitchFamily="50" charset="-128"/>
                <a:ea typeface="メイリオ" panose="020B0604030504040204" pitchFamily="50" charset="-128"/>
              </a:rPr>
              <a:t>　コンセント含</a:t>
            </a:r>
            <a:endParaRPr lang="en-US" altLang="ja-JP" sz="900">
              <a:latin typeface="メイリオ" panose="020B0604030504040204" pitchFamily="50" charset="-128"/>
              <a:ea typeface="メイリオ" panose="020B0604030504040204" pitchFamily="50" charset="-128"/>
            </a:endParaRPr>
          </a:p>
          <a:p>
            <a:pPr eaLnBrk="1" hangingPunct="1">
              <a:lnSpc>
                <a:spcPts val="1200"/>
              </a:lnSpc>
            </a:pPr>
            <a:r>
              <a:rPr lang="en-US" altLang="ja-JP" sz="900">
                <a:latin typeface="メイリオ" panose="020B0604030504040204" pitchFamily="50" charset="-128"/>
                <a:ea typeface="メイリオ" panose="020B0604030504040204" pitchFamily="50" charset="-128"/>
              </a:rPr>
              <a:t>	</a:t>
            </a:r>
            <a:r>
              <a:rPr lang="ja-JP" altLang="en-US" sz="900">
                <a:latin typeface="メイリオ" panose="020B0604030504040204" pitchFamily="50" charset="-128"/>
                <a:ea typeface="メイリオ" panose="020B0604030504040204" pitchFamily="50" charset="-128"/>
              </a:rPr>
              <a:t>　１口：</a:t>
            </a:r>
            <a:r>
              <a:rPr lang="en-US" altLang="ja-JP" sz="900">
                <a:latin typeface="メイリオ" panose="020B0604030504040204" pitchFamily="50" charset="-128"/>
                <a:ea typeface="メイリオ" panose="020B0604030504040204" pitchFamily="50" charset="-128"/>
              </a:rPr>
              <a:t>12,800</a:t>
            </a:r>
            <a:r>
              <a:rPr lang="ja-JP" altLang="en-US" sz="900">
                <a:latin typeface="メイリオ" panose="020B0604030504040204" pitchFamily="50" charset="-128"/>
                <a:ea typeface="メイリオ" panose="020B0604030504040204" pitchFamily="50" charset="-128"/>
              </a:rPr>
              <a:t>円（税別）</a:t>
            </a:r>
          </a:p>
        </p:txBody>
      </p:sp>
      <p:sp>
        <p:nvSpPr>
          <p:cNvPr id="21" name="正方形/長方形 20">
            <a:extLst>
              <a:ext uri="{FF2B5EF4-FFF2-40B4-BE49-F238E27FC236}">
                <a16:creationId xmlns:a16="http://schemas.microsoft.com/office/drawing/2014/main" xmlns="" id="{699413B7-1402-B197-0AA0-205F8D2B148E}"/>
              </a:ext>
            </a:extLst>
          </p:cNvPr>
          <p:cNvSpPr/>
          <p:nvPr/>
        </p:nvSpPr>
        <p:spPr>
          <a:xfrm>
            <a:off x="3806323" y="4609117"/>
            <a:ext cx="1089025" cy="2381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6356" eaLnBrk="1" fontAlgn="auto" hangingPunct="1">
              <a:spcBef>
                <a:spcPts val="0"/>
              </a:spcBef>
              <a:spcAft>
                <a:spcPts val="0"/>
              </a:spcAft>
              <a:defRPr/>
            </a:pPr>
            <a:r>
              <a:rPr lang="ja-JP" altLang="en-US" sz="800">
                <a:latin typeface="メイリオ" panose="020B0604030504040204" pitchFamily="50" charset="-128"/>
                <a:ea typeface="メイリオ" panose="020B0604030504040204" pitchFamily="50" charset="-128"/>
              </a:rPr>
              <a:t>平面図（概略図）</a:t>
            </a:r>
          </a:p>
        </p:txBody>
      </p:sp>
      <p:pic>
        <p:nvPicPr>
          <p:cNvPr id="22" name="図 21">
            <a:extLst>
              <a:ext uri="{FF2B5EF4-FFF2-40B4-BE49-F238E27FC236}">
                <a16:creationId xmlns:a16="http://schemas.microsoft.com/office/drawing/2014/main" xmlns="" id="{FC2381C2-0967-3117-F379-F4CFAD64991A}"/>
              </a:ext>
            </a:extLst>
          </p:cNvPr>
          <p:cNvPicPr>
            <a:picLocks noChangeAspect="1"/>
          </p:cNvPicPr>
          <p:nvPr/>
        </p:nvPicPr>
        <p:blipFill>
          <a:blip r:embed="rId5"/>
          <a:stretch>
            <a:fillRect/>
          </a:stretch>
        </p:blipFill>
        <p:spPr>
          <a:xfrm>
            <a:off x="1829886" y="4632930"/>
            <a:ext cx="1808162" cy="1443037"/>
          </a:xfrm>
          <a:prstGeom prst="rect">
            <a:avLst/>
          </a:prstGeom>
          <a:ln w="3175">
            <a:solidFill>
              <a:schemeClr val="bg1">
                <a:lumMod val="65000"/>
              </a:schemeClr>
            </a:solidFill>
          </a:ln>
        </p:spPr>
      </p:pic>
      <p:sp>
        <p:nvSpPr>
          <p:cNvPr id="23" name="正方形/長方形 22">
            <a:extLst>
              <a:ext uri="{FF2B5EF4-FFF2-40B4-BE49-F238E27FC236}">
                <a16:creationId xmlns:a16="http://schemas.microsoft.com/office/drawing/2014/main" xmlns="" id="{BB01A371-C5EE-EE05-67A2-81A46230B14C}"/>
              </a:ext>
            </a:extLst>
          </p:cNvPr>
          <p:cNvSpPr/>
          <p:nvPr/>
        </p:nvSpPr>
        <p:spPr>
          <a:xfrm>
            <a:off x="624973" y="4602767"/>
            <a:ext cx="1089025" cy="2381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6356" eaLnBrk="1" fontAlgn="auto" hangingPunct="1">
              <a:spcBef>
                <a:spcPts val="0"/>
              </a:spcBef>
              <a:spcAft>
                <a:spcPts val="0"/>
              </a:spcAft>
              <a:defRPr/>
            </a:pPr>
            <a:r>
              <a:rPr lang="ja-JP" altLang="en-US" sz="800">
                <a:latin typeface="メイリオ" panose="020B0604030504040204" pitchFamily="50" charset="-128"/>
                <a:ea typeface="メイリオ" panose="020B0604030504040204" pitchFamily="50" charset="-128"/>
              </a:rPr>
              <a:t>土間概要図</a:t>
            </a:r>
          </a:p>
        </p:txBody>
      </p:sp>
      <p:sp>
        <p:nvSpPr>
          <p:cNvPr id="25" name="テキスト ボックス 26">
            <a:extLst>
              <a:ext uri="{FF2B5EF4-FFF2-40B4-BE49-F238E27FC236}">
                <a16:creationId xmlns:a16="http://schemas.microsoft.com/office/drawing/2014/main" xmlns="" id="{7C7F4BB4-E5FB-F42A-800A-0326BDFEE63D}"/>
              </a:ext>
            </a:extLst>
          </p:cNvPr>
          <p:cNvSpPr txBox="1">
            <a:spLocks noChangeArrowheads="1"/>
          </p:cNvSpPr>
          <p:nvPr/>
        </p:nvSpPr>
        <p:spPr bwMode="auto">
          <a:xfrm>
            <a:off x="556711" y="6475724"/>
            <a:ext cx="2858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600">
                <a:latin typeface="メイリオ" panose="020B0604030504040204" pitchFamily="50" charset="-128"/>
                <a:ea typeface="メイリオ" panose="020B0604030504040204" pitchFamily="50" charset="-128"/>
              </a:rPr>
              <a:t>※100</a:t>
            </a:r>
            <a:r>
              <a:rPr lang="ja-JP" altLang="en-US" sz="600">
                <a:latin typeface="メイリオ" panose="020B0604030504040204" pitchFamily="50" charset="-128"/>
                <a:ea typeface="メイリオ" panose="020B0604030504040204" pitchFamily="50" charset="-128"/>
              </a:rPr>
              <a:t>万円以上の売上の場合は、</a:t>
            </a:r>
            <a:r>
              <a:rPr lang="en-US" altLang="ja-JP" sz="600">
                <a:latin typeface="メイリオ" panose="020B0604030504040204" pitchFamily="50" charset="-128"/>
                <a:ea typeface="メイリオ" panose="020B0604030504040204" pitchFamily="50" charset="-128"/>
              </a:rPr>
              <a:t>100</a:t>
            </a:r>
            <a:r>
              <a:rPr lang="ja-JP" altLang="en-US" sz="600">
                <a:latin typeface="メイリオ" panose="020B0604030504040204" pitchFamily="50" charset="-128"/>
                <a:ea typeface="メイリオ" panose="020B0604030504040204" pitchFamily="50" charset="-128"/>
              </a:rPr>
              <a:t>万円を超えた超過額分はロイヤリティを</a:t>
            </a:r>
            <a:endParaRPr lang="en-US" altLang="ja-JP" sz="600">
              <a:latin typeface="メイリオ" panose="020B0604030504040204" pitchFamily="50" charset="-128"/>
              <a:ea typeface="メイリオ" panose="020B0604030504040204" pitchFamily="50" charset="-128"/>
            </a:endParaRPr>
          </a:p>
          <a:p>
            <a:r>
              <a:rPr lang="ja-JP" altLang="en-US" sz="600">
                <a:latin typeface="メイリオ" panose="020B0604030504040204" pitchFamily="50" charset="-128"/>
                <a:ea typeface="メイリオ" panose="020B0604030504040204" pitchFamily="50" charset="-128"/>
              </a:rPr>
              <a:t>　</a:t>
            </a:r>
            <a:r>
              <a:rPr lang="en-US" altLang="ja-JP" sz="600">
                <a:latin typeface="メイリオ" panose="020B0604030504040204" pitchFamily="50" charset="-128"/>
                <a:ea typeface="メイリオ" panose="020B0604030504040204" pitchFamily="50" charset="-128"/>
              </a:rPr>
              <a:t>1</a:t>
            </a:r>
            <a:r>
              <a:rPr lang="ja-JP" altLang="en-US" sz="600">
                <a:latin typeface="メイリオ" panose="020B0604030504040204" pitchFamily="50" charset="-128"/>
                <a:ea typeface="メイリオ" panose="020B0604030504040204" pitchFamily="50" charset="-128"/>
              </a:rPr>
              <a:t>５％にします。</a:t>
            </a:r>
            <a:endParaRPr lang="en-US" altLang="ja-JP" sz="600">
              <a:latin typeface="メイリオ" panose="020B0604030504040204" pitchFamily="50" charset="-128"/>
              <a:ea typeface="メイリオ" panose="020B0604030504040204" pitchFamily="50" charset="-128"/>
            </a:endParaRPr>
          </a:p>
        </p:txBody>
      </p:sp>
      <p:grpSp>
        <p:nvGrpSpPr>
          <p:cNvPr id="28" name="グループ化 9">
            <a:extLst>
              <a:ext uri="{FF2B5EF4-FFF2-40B4-BE49-F238E27FC236}">
                <a16:creationId xmlns:a16="http://schemas.microsoft.com/office/drawing/2014/main" xmlns="" id="{B5A62165-BD68-B761-78F7-34A91E72D3AF}"/>
              </a:ext>
            </a:extLst>
          </p:cNvPr>
          <p:cNvGrpSpPr>
            <a:grpSpLocks/>
          </p:cNvGrpSpPr>
          <p:nvPr/>
        </p:nvGrpSpPr>
        <p:grpSpPr bwMode="auto">
          <a:xfrm>
            <a:off x="3806323" y="5037538"/>
            <a:ext cx="2060335" cy="1960353"/>
            <a:chOff x="4287720" y="5039981"/>
            <a:chExt cx="1900236" cy="1808762"/>
          </a:xfrm>
        </p:grpSpPr>
        <p:cxnSp>
          <p:nvCxnSpPr>
            <p:cNvPr id="29" name="直線コネクタ 28">
              <a:extLst>
                <a:ext uri="{FF2B5EF4-FFF2-40B4-BE49-F238E27FC236}">
                  <a16:creationId xmlns:a16="http://schemas.microsoft.com/office/drawing/2014/main" xmlns="" id="{44436410-4984-1023-9B77-6DBE7BB62042}"/>
                </a:ext>
              </a:extLst>
            </p:cNvPr>
            <p:cNvCxnSpPr/>
            <p:nvPr/>
          </p:nvCxnSpPr>
          <p:spPr>
            <a:xfrm>
              <a:off x="4505078" y="5046570"/>
              <a:ext cx="0" cy="1443056"/>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xmlns="" id="{DF9E9ED1-69C2-A897-224B-4D87D7E614BE}"/>
                </a:ext>
              </a:extLst>
            </p:cNvPr>
            <p:cNvCxnSpPr>
              <a:cxnSpLocks/>
            </p:cNvCxnSpPr>
            <p:nvPr/>
          </p:nvCxnSpPr>
          <p:spPr>
            <a:xfrm rot="5400000">
              <a:off x="5466723" y="5966072"/>
              <a:ext cx="0" cy="1442467"/>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テキスト ボックス 8">
              <a:extLst>
                <a:ext uri="{FF2B5EF4-FFF2-40B4-BE49-F238E27FC236}">
                  <a16:creationId xmlns:a16="http://schemas.microsoft.com/office/drawing/2014/main" xmlns="" id="{1CAC16F8-DFD1-B198-1912-4314AFAA3FC5}"/>
                </a:ext>
              </a:extLst>
            </p:cNvPr>
            <p:cNvSpPr txBox="1">
              <a:spLocks noChangeArrowheads="1"/>
            </p:cNvSpPr>
            <p:nvPr/>
          </p:nvSpPr>
          <p:spPr bwMode="auto">
            <a:xfrm>
              <a:off x="4287720" y="5624489"/>
              <a:ext cx="413896"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000">
                  <a:latin typeface="メイリオ" panose="020B0604030504040204" pitchFamily="50" charset="-128"/>
                  <a:ea typeface="メイリオ" panose="020B0604030504040204" pitchFamily="50" charset="-128"/>
                </a:rPr>
                <a:t>2</a:t>
              </a:r>
              <a:r>
                <a:rPr lang="ja-JP" altLang="en-US" sz="1000">
                  <a:latin typeface="メイリオ" panose="020B0604030504040204" pitchFamily="50" charset="-128"/>
                  <a:ea typeface="メイリオ" panose="020B0604030504040204" pitchFamily="50" charset="-128"/>
                </a:rPr>
                <a:t>ｍ</a:t>
              </a:r>
            </a:p>
          </p:txBody>
        </p:sp>
        <p:sp>
          <p:nvSpPr>
            <p:cNvPr id="32" name="テキスト ボックス 41">
              <a:extLst>
                <a:ext uri="{FF2B5EF4-FFF2-40B4-BE49-F238E27FC236}">
                  <a16:creationId xmlns:a16="http://schemas.microsoft.com/office/drawing/2014/main" xmlns="" id="{4DE18F20-C18F-5277-6887-1F46B2D81FAD}"/>
                </a:ext>
              </a:extLst>
            </p:cNvPr>
            <p:cNvSpPr txBox="1">
              <a:spLocks noChangeArrowheads="1"/>
            </p:cNvSpPr>
            <p:nvPr/>
          </p:nvSpPr>
          <p:spPr bwMode="auto">
            <a:xfrm>
              <a:off x="5252245" y="6587133"/>
              <a:ext cx="413896"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000">
                  <a:latin typeface="メイリオ" panose="020B0604030504040204" pitchFamily="50" charset="-128"/>
                  <a:ea typeface="メイリオ" panose="020B0604030504040204" pitchFamily="50" charset="-128"/>
                </a:rPr>
                <a:t>2</a:t>
              </a:r>
              <a:r>
                <a:rPr lang="ja-JP" altLang="en-US" sz="1000">
                  <a:latin typeface="メイリオ" panose="020B0604030504040204" pitchFamily="50" charset="-128"/>
                  <a:ea typeface="メイリオ" panose="020B0604030504040204" pitchFamily="50" charset="-128"/>
                </a:rPr>
                <a:t>ｍ</a:t>
              </a:r>
            </a:p>
          </p:txBody>
        </p:sp>
        <p:sp>
          <p:nvSpPr>
            <p:cNvPr id="33" name="正方形/長方形 32">
              <a:extLst>
                <a:ext uri="{FF2B5EF4-FFF2-40B4-BE49-F238E27FC236}">
                  <a16:creationId xmlns:a16="http://schemas.microsoft.com/office/drawing/2014/main" xmlns="" id="{2BB1CDD0-6B35-5B3C-54D3-9EF99A2C658C}"/>
                </a:ext>
              </a:extLst>
            </p:cNvPr>
            <p:cNvSpPr/>
            <p:nvPr/>
          </p:nvSpPr>
          <p:spPr>
            <a:xfrm>
              <a:off x="4719143" y="5039981"/>
              <a:ext cx="1462227" cy="1443056"/>
            </a:xfrm>
            <a:prstGeom prst="rect">
              <a:avLst/>
            </a:prstGeom>
            <a:ln w="19050">
              <a:solidFill>
                <a:schemeClr val="tx1"/>
              </a:solidFill>
              <a:prstDash val="sysDash"/>
            </a:ln>
          </p:spPr>
          <p:txBody>
            <a:bodyPr anchor="ctr">
              <a:spAutoFit/>
            </a:bodyPr>
            <a:lstStyle/>
            <a:p>
              <a:pPr algn="ctr" defTabSz="1016356" eaLnBrk="1" fontAlgn="auto" hangingPunct="1">
                <a:spcBef>
                  <a:spcPts val="0"/>
                </a:spcBef>
                <a:spcAft>
                  <a:spcPts val="0"/>
                </a:spcAft>
                <a:defRPr/>
              </a:pPr>
              <a:endParaRPr lang="ja-JP" altLang="en-US" sz="1050" b="1">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4" name="テキスト ボックス 104">
            <a:extLst>
              <a:ext uri="{FF2B5EF4-FFF2-40B4-BE49-F238E27FC236}">
                <a16:creationId xmlns:a16="http://schemas.microsoft.com/office/drawing/2014/main" xmlns="" id="{B152209E-EC80-40FD-1FDF-E8BBE09C4B49}"/>
              </a:ext>
            </a:extLst>
          </p:cNvPr>
          <p:cNvSpPr txBox="1">
            <a:spLocks noChangeArrowheads="1"/>
          </p:cNvSpPr>
          <p:nvPr/>
        </p:nvSpPr>
        <p:spPr bwMode="auto">
          <a:xfrm>
            <a:off x="693833" y="1437910"/>
            <a:ext cx="3077500" cy="78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lstStyle>
            <a:lvl1pPr>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400"/>
              </a:lnSpc>
              <a:spcBef>
                <a:spcPct val="0"/>
              </a:spcBef>
              <a:buFontTx/>
              <a:buNone/>
            </a:pPr>
            <a:r>
              <a:rPr lang="ja-JP" altLang="en-US" sz="900">
                <a:latin typeface="メイリオ" panose="020B0604030504040204" pitchFamily="50" charset="-128"/>
                <a:ea typeface="メイリオ" panose="020B0604030504040204" pitchFamily="50" charset="-128"/>
              </a:rPr>
              <a:t>物販ブースでは、北海道産の農畜産物や魚介類、乳製品などを使用した道内各地の特産品や名産品、お土産や加工品、お菓子などを</a:t>
            </a:r>
            <a:r>
              <a:rPr lang="en-US" altLang="ja-JP" sz="900">
                <a:latin typeface="メイリオ" panose="020B0604030504040204" pitchFamily="50" charset="-128"/>
                <a:ea typeface="メイリオ" panose="020B0604030504040204" pitchFamily="50" charset="-128"/>
              </a:rPr>
              <a:t>PR</a:t>
            </a:r>
            <a:r>
              <a:rPr lang="ja-JP" altLang="en-US" sz="900">
                <a:latin typeface="メイリオ" panose="020B0604030504040204" pitchFamily="50" charset="-128"/>
                <a:ea typeface="メイリオ" panose="020B0604030504040204" pitchFamily="50" charset="-128"/>
              </a:rPr>
              <a:t>・販売していただきます。</a:t>
            </a:r>
          </a:p>
        </p:txBody>
      </p:sp>
      <p:sp>
        <p:nvSpPr>
          <p:cNvPr id="15" name="テキスト ボックス 14">
            <a:extLst>
              <a:ext uri="{FF2B5EF4-FFF2-40B4-BE49-F238E27FC236}">
                <a16:creationId xmlns:a16="http://schemas.microsoft.com/office/drawing/2014/main" xmlns="" id="{6F2016A6-BD0D-8070-74BB-A5B32A3610D8}"/>
              </a:ext>
            </a:extLst>
          </p:cNvPr>
          <p:cNvSpPr txBox="1"/>
          <p:nvPr/>
        </p:nvSpPr>
        <p:spPr>
          <a:xfrm>
            <a:off x="1298342" y="2658972"/>
            <a:ext cx="1136850" cy="923330"/>
          </a:xfrm>
          <a:prstGeom prst="rect">
            <a:avLst/>
          </a:prstGeom>
          <a:noFill/>
        </p:spPr>
        <p:txBody>
          <a:bodyPr wrap="none" lIns="91440" tIns="45720" rIns="91440" bIns="45720" rtlCol="0" anchor="t">
            <a:spAutoFit/>
          </a:bodyPr>
          <a:lstStyle/>
          <a:p>
            <a:r>
              <a:rPr kumimoji="1" lang="en-US" altLang="ja-JP" sz="800" dirty="0">
                <a:latin typeface="メイリオ" panose="020B0604030504040204" pitchFamily="50" charset="-128"/>
                <a:ea typeface="メイリオ" panose="020B0604030504040204" pitchFamily="50" charset="-128"/>
              </a:rPr>
              <a:t>10/10</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11(</a:t>
            </a:r>
            <a:r>
              <a:rPr kumimoji="1" lang="ja-JP" altLang="en-US" sz="800" dirty="0">
                <a:latin typeface="メイリオ" panose="020B0604030504040204" pitchFamily="50" charset="-128"/>
                <a:ea typeface="メイリオ" panose="020B0604030504040204" pitchFamily="50" charset="-128"/>
              </a:rPr>
              <a:t>木･金</a:t>
            </a:r>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 </a:t>
            </a:r>
            <a:endParaRPr kumimoji="1" lang="en-US" altLang="ja-JP" sz="8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      11:00</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18:00 </a:t>
            </a:r>
          </a:p>
          <a:p>
            <a:endParaRPr kumimoji="1" lang="en-US" altLang="ja-JP" sz="300" dirty="0">
              <a:latin typeface="メイリオ" panose="020B0604030504040204" pitchFamily="50" charset="-128"/>
              <a:ea typeface="メイリオ" panose="020B0604030504040204" pitchFamily="50" charset="-128"/>
            </a:endParaRPr>
          </a:p>
          <a:p>
            <a:r>
              <a:rPr kumimoji="1" lang="en-US" altLang="ja-JP" sz="800" dirty="0">
                <a:latin typeface="メイリオ"/>
                <a:ea typeface="メイリオ"/>
              </a:rPr>
              <a:t>10/12</a:t>
            </a:r>
            <a:r>
              <a:rPr kumimoji="1" lang="ja-JP" altLang="en-US" sz="800" dirty="0">
                <a:latin typeface="メイリオ"/>
                <a:ea typeface="メイリオ"/>
              </a:rPr>
              <a:t>･</a:t>
            </a:r>
            <a:r>
              <a:rPr kumimoji="1" lang="en-US" altLang="ja-JP" sz="800" dirty="0">
                <a:latin typeface="メイリオ"/>
                <a:ea typeface="メイリオ"/>
              </a:rPr>
              <a:t>13(</a:t>
            </a:r>
            <a:r>
              <a:rPr kumimoji="1" lang="ja-JP" altLang="en-US" sz="800" dirty="0">
                <a:latin typeface="メイリオ"/>
                <a:ea typeface="メイリオ"/>
              </a:rPr>
              <a:t>土･日</a:t>
            </a:r>
            <a:r>
              <a:rPr kumimoji="1" lang="en-US" altLang="ja-JP" sz="800" dirty="0">
                <a:latin typeface="メイリオ"/>
                <a:ea typeface="メイリオ"/>
              </a:rPr>
              <a:t>)</a:t>
            </a:r>
          </a:p>
          <a:p>
            <a:r>
              <a:rPr kumimoji="1" lang="en-US" altLang="ja-JP" sz="800" dirty="0">
                <a:latin typeface="メイリオ"/>
                <a:ea typeface="メイリオ"/>
              </a:rPr>
              <a:t>      </a:t>
            </a:r>
            <a:r>
              <a:rPr kumimoji="1" lang="en-US" altLang="ja-JP" sz="800" dirty="0">
                <a:latin typeface="メイリオ" panose="020B0604030504040204" pitchFamily="50" charset="-128"/>
                <a:ea typeface="メイリオ" panose="020B0604030504040204" pitchFamily="50" charset="-128"/>
              </a:rPr>
              <a:t>10:00</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18:00</a:t>
            </a:r>
          </a:p>
          <a:p>
            <a:endParaRPr kumimoji="1" lang="en-US" altLang="ja-JP" sz="3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10/14(</a:t>
            </a:r>
            <a:r>
              <a:rPr kumimoji="1" lang="ja-JP" altLang="en-US" sz="800" dirty="0">
                <a:latin typeface="メイリオ" panose="020B0604030504040204" pitchFamily="50" charset="-128"/>
                <a:ea typeface="メイリオ" panose="020B0604030504040204" pitchFamily="50" charset="-128"/>
              </a:rPr>
              <a:t>月祝</a:t>
            </a:r>
            <a:r>
              <a:rPr kumimoji="1" lang="en-US" altLang="ja-JP" sz="800" dirty="0">
                <a:latin typeface="メイリオ" panose="020B0604030504040204" pitchFamily="50" charset="-128"/>
                <a:ea typeface="メイリオ" panose="020B0604030504040204" pitchFamily="50" charset="-128"/>
              </a:rPr>
              <a:t>)</a:t>
            </a:r>
          </a:p>
          <a:p>
            <a:r>
              <a:rPr kumimoji="1" lang="en-US" altLang="ja-JP" sz="800" dirty="0">
                <a:latin typeface="メイリオ" panose="020B0604030504040204" pitchFamily="50" charset="-128"/>
                <a:ea typeface="メイリオ" panose="020B0604030504040204" pitchFamily="50" charset="-128"/>
              </a:rPr>
              <a:t>     1</a:t>
            </a:r>
            <a:r>
              <a:rPr kumimoji="1" lang="ja-JP" altLang="en-US" sz="800" dirty="0">
                <a:latin typeface="メイリオ" panose="020B0604030504040204" pitchFamily="50" charset="-128"/>
                <a:ea typeface="メイリオ" panose="020B0604030504040204" pitchFamily="50" charset="-128"/>
              </a:rPr>
              <a:t>０</a:t>
            </a:r>
            <a:r>
              <a:rPr kumimoji="1" lang="en-US" altLang="ja-JP" sz="800" dirty="0">
                <a:latin typeface="メイリオ" panose="020B0604030504040204" pitchFamily="50" charset="-128"/>
                <a:ea typeface="メイリオ" panose="020B0604030504040204" pitchFamily="50" charset="-128"/>
              </a:rPr>
              <a:t>:00</a:t>
            </a:r>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18:00</a:t>
            </a:r>
            <a:endParaRPr kumimoji="1" lang="ja-JP" altLang="en-US" sz="8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xmlns="" id="{FE150365-0355-CB71-4A51-AC0588D5423F}"/>
              </a:ext>
            </a:extLst>
          </p:cNvPr>
          <p:cNvSpPr txBox="1"/>
          <p:nvPr/>
        </p:nvSpPr>
        <p:spPr>
          <a:xfrm>
            <a:off x="1252829" y="3725789"/>
            <a:ext cx="2093980" cy="461665"/>
          </a:xfrm>
          <a:prstGeom prst="rect">
            <a:avLst/>
          </a:prstGeom>
          <a:noFill/>
        </p:spPr>
        <p:txBody>
          <a:bodyPr wrap="square">
            <a:spAutoFit/>
          </a:bodyPr>
          <a:lstStyle/>
          <a:p>
            <a:r>
              <a:rPr kumimoji="1" lang="en-US" altLang="ja-JP" sz="800" dirty="0">
                <a:latin typeface="メイリオ" panose="020B0604030504040204" pitchFamily="50" charset="-128"/>
                <a:ea typeface="メイリオ" panose="020B0604030504040204" pitchFamily="50" charset="-128"/>
              </a:rPr>
              <a:t>※18:00</a:t>
            </a:r>
            <a:r>
              <a:rPr kumimoji="1" lang="ja-JP" altLang="en-US" sz="800" dirty="0">
                <a:latin typeface="メイリオ" panose="020B0604030504040204" pitchFamily="50" charset="-128"/>
                <a:ea typeface="メイリオ" panose="020B0604030504040204" pitchFamily="50" charset="-128"/>
              </a:rPr>
              <a:t>以降の営業も可（各店判断）</a:t>
            </a:r>
            <a:endParaRPr kumimoji="1" lang="en-US" altLang="ja-JP" sz="8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営業終了時間は</a:t>
            </a:r>
            <a:endParaRPr kumimoji="1" lang="en-US" altLang="ja-JP" sz="800" dirty="0">
              <a:latin typeface="メイリオ" panose="020B0604030504040204" pitchFamily="50" charset="-128"/>
              <a:ea typeface="メイリオ" panose="020B0604030504040204" pitchFamily="50" charset="-128"/>
            </a:endParaRPr>
          </a:p>
          <a:p>
            <a:r>
              <a:rPr kumimoji="1" lang="en-US" altLang="ja-JP" sz="800" dirty="0">
                <a:latin typeface="メイリオ" panose="020B0604030504040204" pitchFamily="50" charset="-128"/>
                <a:ea typeface="メイリオ" panose="020B0604030504040204" pitchFamily="50" charset="-128"/>
              </a:rPr>
              <a:t>   </a:t>
            </a:r>
            <a:r>
              <a:rPr kumimoji="1" lang="ja-JP" altLang="en-US" sz="800" dirty="0">
                <a:latin typeface="メイリオ" panose="020B0604030504040204" pitchFamily="50" charset="-128"/>
                <a:ea typeface="メイリオ" panose="020B0604030504040204" pitchFamily="50" charset="-128"/>
              </a:rPr>
              <a:t>飲食ブースに準じる。</a:t>
            </a:r>
            <a:endParaRPr lang="ja-JP" altLang="en-US" sz="800" dirty="0"/>
          </a:p>
        </p:txBody>
      </p:sp>
    </p:spTree>
    <p:extLst>
      <p:ext uri="{BB962C8B-B14F-4D97-AF65-F5344CB8AC3E}">
        <p14:creationId xmlns:p14="http://schemas.microsoft.com/office/powerpoint/2010/main" val="198893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614E371F-B696-16B7-08F5-B3BD774B8F4C}"/>
              </a:ext>
            </a:extLst>
          </p:cNvPr>
          <p:cNvSpPr>
            <a:spLocks noGrp="1"/>
          </p:cNvSpPr>
          <p:nvPr>
            <p:ph type="sldNum" sz="quarter" idx="12"/>
          </p:nvPr>
        </p:nvSpPr>
        <p:spPr/>
        <p:txBody>
          <a:bodyPr/>
          <a:lstStyle/>
          <a:p>
            <a:fld id="{6B602FC4-DEC8-4D6F-8C46-7B8874FEDBEB}" type="slidenum">
              <a:rPr kumimoji="1" lang="ja-JP" altLang="en-US" smtClean="0"/>
              <a:pPr/>
              <a:t>8</a:t>
            </a:fld>
            <a:endParaRPr kumimoji="1" lang="ja-JP" altLang="en-US"/>
          </a:p>
        </p:txBody>
      </p:sp>
      <p:sp>
        <p:nvSpPr>
          <p:cNvPr id="5" name="テキスト ボックス 170">
            <a:extLst>
              <a:ext uri="{FF2B5EF4-FFF2-40B4-BE49-F238E27FC236}">
                <a16:creationId xmlns:a16="http://schemas.microsoft.com/office/drawing/2014/main" xmlns="" id="{E580B065-7908-A215-4EF7-A66DD4B2B951}"/>
              </a:ext>
            </a:extLst>
          </p:cNvPr>
          <p:cNvSpPr txBox="1">
            <a:spLocks noChangeArrowheads="1"/>
          </p:cNvSpPr>
          <p:nvPr/>
        </p:nvSpPr>
        <p:spPr bwMode="auto">
          <a:xfrm>
            <a:off x="705643" y="1682411"/>
            <a:ext cx="5894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800"/>
              </a:lnSpc>
              <a:spcBef>
                <a:spcPct val="0"/>
              </a:spcBef>
              <a:buFontTx/>
              <a:buNone/>
            </a:pPr>
            <a:r>
              <a:rPr lang="ja-JP" altLang="en-US" sz="1100" u="sng">
                <a:latin typeface="メイリオ" panose="020B0604030504040204" pitchFamily="50" charset="-128"/>
                <a:ea typeface="メイリオ" panose="020B0604030504040204" pitchFamily="50" charset="-128"/>
              </a:rPr>
              <a:t>食品衛生法により、</a:t>
            </a:r>
            <a:r>
              <a:rPr lang="en-US" altLang="ja-JP" sz="1100" u="sng">
                <a:latin typeface="メイリオ" panose="020B0604030504040204" pitchFamily="50" charset="-128"/>
                <a:ea typeface="メイリオ" panose="020B0604030504040204" pitchFamily="50" charset="-128"/>
              </a:rPr>
              <a:t>HACCP</a:t>
            </a:r>
            <a:r>
              <a:rPr lang="ja-JP" altLang="en-US" sz="1100" u="sng">
                <a:latin typeface="メイリオ" panose="020B0604030504040204" pitchFamily="50" charset="-128"/>
                <a:ea typeface="メイリオ" panose="020B0604030504040204" pitchFamily="50" charset="-128"/>
              </a:rPr>
              <a:t>に沿った衛生管理が求められています。</a:t>
            </a:r>
            <a:endParaRPr lang="en-US" altLang="ja-JP" sz="1100" u="sng">
              <a:latin typeface="メイリオ" panose="020B0604030504040204" pitchFamily="50" charset="-128"/>
              <a:ea typeface="メイリオ" panose="020B0604030504040204" pitchFamily="50" charset="-128"/>
            </a:endParaRPr>
          </a:p>
          <a:p>
            <a:pPr eaLnBrk="1" hangingPunct="1">
              <a:lnSpc>
                <a:spcPts val="1800"/>
              </a:lnSpc>
              <a:spcBef>
                <a:spcPct val="0"/>
              </a:spcBef>
              <a:buFontTx/>
              <a:buNone/>
            </a:pPr>
            <a:r>
              <a:rPr lang="ja-JP" altLang="en-US" sz="1100" u="sng">
                <a:latin typeface="メイリオ" panose="020B0604030504040204" pitchFamily="50" charset="-128"/>
                <a:ea typeface="メイリオ" panose="020B0604030504040204" pitchFamily="50" charset="-128"/>
              </a:rPr>
              <a:t>出店者の提出する調理品メニューの工程や販売品目について、管轄の豊島区保健所より</a:t>
            </a:r>
            <a:endParaRPr lang="en-US" altLang="ja-JP" sz="1100" u="sng">
              <a:latin typeface="メイリオ" panose="020B0604030504040204" pitchFamily="50" charset="-128"/>
              <a:ea typeface="メイリオ" panose="020B0604030504040204" pitchFamily="50" charset="-128"/>
            </a:endParaRPr>
          </a:p>
          <a:p>
            <a:pPr eaLnBrk="1" hangingPunct="1">
              <a:lnSpc>
                <a:spcPts val="1800"/>
              </a:lnSpc>
              <a:spcBef>
                <a:spcPct val="0"/>
              </a:spcBef>
              <a:buFontTx/>
              <a:buNone/>
            </a:pPr>
            <a:r>
              <a:rPr lang="ja-JP" altLang="en-US" sz="1100" u="sng">
                <a:latin typeface="メイリオ" panose="020B0604030504040204" pitchFamily="50" charset="-128"/>
                <a:ea typeface="メイリオ" panose="020B0604030504040204" pitchFamily="50" charset="-128"/>
              </a:rPr>
              <a:t>事前の確認や調理行為に制限がある場合がございますので、予めご承知ください。</a:t>
            </a:r>
          </a:p>
        </p:txBody>
      </p:sp>
      <p:graphicFrame>
        <p:nvGraphicFramePr>
          <p:cNvPr id="6" name="Group 263">
            <a:extLst>
              <a:ext uri="{FF2B5EF4-FFF2-40B4-BE49-F238E27FC236}">
                <a16:creationId xmlns:a16="http://schemas.microsoft.com/office/drawing/2014/main" xmlns="" id="{5E261A3B-7E84-7993-F52D-E9C1D965442C}"/>
              </a:ext>
            </a:extLst>
          </p:cNvPr>
          <p:cNvGraphicFramePr>
            <a:graphicFrameLocks noGrp="1"/>
          </p:cNvGraphicFramePr>
          <p:nvPr>
            <p:extLst>
              <p:ext uri="{D42A27DB-BD31-4B8C-83A1-F6EECF244321}">
                <p14:modId xmlns:p14="http://schemas.microsoft.com/office/powerpoint/2010/main" val="2857934974"/>
              </p:ext>
            </p:extLst>
          </p:nvPr>
        </p:nvGraphicFramePr>
        <p:xfrm>
          <a:off x="752475" y="2748242"/>
          <a:ext cx="5800725" cy="3965574"/>
        </p:xfrm>
        <a:graphic>
          <a:graphicData uri="http://schemas.openxmlformats.org/drawingml/2006/table">
            <a:tbl>
              <a:tblPr/>
              <a:tblGrid>
                <a:gridCol w="1723510">
                  <a:extLst>
                    <a:ext uri="{9D8B030D-6E8A-4147-A177-3AD203B41FA5}">
                      <a16:colId xmlns:a16="http://schemas.microsoft.com/office/drawing/2014/main" xmlns="" val="20000"/>
                    </a:ext>
                  </a:extLst>
                </a:gridCol>
                <a:gridCol w="4077215">
                  <a:extLst>
                    <a:ext uri="{9D8B030D-6E8A-4147-A177-3AD203B41FA5}">
                      <a16:colId xmlns:a16="http://schemas.microsoft.com/office/drawing/2014/main" xmlns="" val="20001"/>
                    </a:ext>
                  </a:extLst>
                </a:gridCol>
              </a:tblGrid>
              <a:tr h="1040071">
                <a:tc>
                  <a:txBody>
                    <a:bodyPr/>
                    <a:lstStyle>
                      <a:lvl1pPr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1pPr>
                      <a:lvl2pPr marL="742950" indent="-285750" algn="l" eaLnBrk="0" hangingPunct="0">
                        <a:spcBef>
                          <a:spcPct val="20000"/>
                        </a:spcBef>
                        <a:buFont typeface="Arial" charset="0"/>
                        <a:defRPr kumimoji="1" sz="1000">
                          <a:solidFill>
                            <a:schemeClr val="tx1"/>
                          </a:solidFill>
                          <a:latin typeface="ＭＳ ゴシック" pitchFamily="49" charset="-128"/>
                          <a:ea typeface="ＭＳ ゴシック" pitchFamily="49" charset="-128"/>
                        </a:defRPr>
                      </a:lvl2pPr>
                      <a:lvl3pPr marL="11430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3pPr>
                      <a:lvl4pPr marL="16002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4pPr>
                      <a:lvl5pPr marL="20574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5pPr>
                      <a:lvl6pPr marL="25146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6pPr>
                      <a:lvl7pPr marL="29718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7pPr>
                      <a:lvl8pPr marL="34290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8pPr>
                      <a:lvl9pPr marL="38862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１：提供品目</a:t>
                      </a:r>
                      <a:endParaRPr kumimoji="1" lang="en-AU"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1" marR="18001" marT="0" marB="0" anchor="ctr" horzOverflow="overflow">
                    <a:lnL w="6350" cap="flat" cmpd="sng" algn="ctr">
                      <a:solidFill>
                        <a:schemeClr val="bg1"/>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・出店者から頂いたメニューや販売品目の申請内容で事前に保健所</a:t>
                      </a:r>
                      <a:endPar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6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から食材や商品の詳細に関して確認の問合せがある場合がございます。</a:t>
                      </a:r>
                    </a:p>
                    <a:p>
                      <a:pPr marL="0" marR="0" lvl="0" indent="0" algn="l" defTabSz="914400" rtl="0" eaLnBrk="1" fontAlgn="base" latinLnBrk="0" hangingPunct="1">
                        <a:lnSpc>
                          <a:spcPts val="16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・生ものの提供や生鮮品の販売、商品の量り売りを希望する場合は、</a:t>
                      </a:r>
                      <a:endPar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6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事前にご相談ください。</a:t>
                      </a:r>
                    </a:p>
                  </a:txBody>
                  <a:tcPr marL="108006" marR="18001" marT="0" marB="0" anchor="ctr" horzOverflow="overflow">
                    <a:lnL w="3175" cap="flat" cmpd="sng" algn="ctr">
                      <a:solidFill>
                        <a:schemeClr val="bg1">
                          <a:lumMod val="6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53343">
                <a:tc>
                  <a:txBody>
                    <a:bodyPr/>
                    <a:lstStyle/>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２：仕込み行為</a:t>
                      </a:r>
                      <a:endPar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調理工程</a:t>
                      </a:r>
                      <a:endParaRPr kumimoji="1" lang="ja-JP" altLang="en-AU"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1" marR="18001" marT="0" marB="0" anchor="ctr" horzOverflow="overflow">
                    <a:lnL w="6350" cap="flat" cmpd="sng" algn="ctr">
                      <a:solidFill>
                        <a:schemeClr val="bg1"/>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・下処理はあらかじめ営業許可を受けた施設で行なってください。</a:t>
                      </a:r>
                    </a:p>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・会場内の出店ブースは簡易設備であるため、複雑な調理工程とならな</a:t>
                      </a:r>
                      <a:endPar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いよう、お願いします。</a:t>
                      </a:r>
                    </a:p>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管轄の保健所から事前に調理工程内容の確認の問合せがある</a:t>
                      </a:r>
                      <a:endPar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場合がございます。</a:t>
                      </a:r>
                    </a:p>
                  </a:txBody>
                  <a:tcPr marL="108006" marR="18001" marT="0" marB="0" anchor="ctr" horzOverflow="overflow">
                    <a:lnL w="3175" cap="flat" cmpd="sng" algn="ctr">
                      <a:solidFill>
                        <a:schemeClr val="bg1">
                          <a:lumMod val="6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45785">
                <a:tc>
                  <a:txBody>
                    <a:bodyPr/>
                    <a:lstStyle>
                      <a:lvl1pPr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1pPr>
                      <a:lvl2pPr marL="742950" indent="-285750" algn="l" eaLnBrk="0" hangingPunct="0">
                        <a:spcBef>
                          <a:spcPct val="20000"/>
                        </a:spcBef>
                        <a:buFont typeface="Arial" charset="0"/>
                        <a:defRPr kumimoji="1" sz="1000">
                          <a:solidFill>
                            <a:schemeClr val="tx1"/>
                          </a:solidFill>
                          <a:latin typeface="ＭＳ ゴシック" pitchFamily="49" charset="-128"/>
                          <a:ea typeface="ＭＳ ゴシック" pitchFamily="49" charset="-128"/>
                        </a:defRPr>
                      </a:lvl2pPr>
                      <a:lvl3pPr marL="11430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3pPr>
                      <a:lvl4pPr marL="16002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4pPr>
                      <a:lvl5pPr marL="2057400" indent="-228600" algn="l" eaLnBrk="0" hangingPunct="0">
                        <a:spcBef>
                          <a:spcPct val="20000"/>
                        </a:spcBef>
                        <a:buFont typeface="Arial" charset="0"/>
                        <a:defRPr kumimoji="1" sz="1000">
                          <a:solidFill>
                            <a:schemeClr val="tx1"/>
                          </a:solidFill>
                          <a:latin typeface="小塚明朝 Std EL" pitchFamily="18" charset="-128"/>
                          <a:ea typeface="小塚明朝 Std EL" pitchFamily="18" charset="-128"/>
                        </a:defRPr>
                      </a:lvl5pPr>
                      <a:lvl6pPr marL="25146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6pPr>
                      <a:lvl7pPr marL="29718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7pPr>
                      <a:lvl8pPr marL="34290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8pPr>
                      <a:lvl9pPr marL="3886200" indent="-228600" eaLnBrk="0" fontAlgn="base" hangingPunct="0">
                        <a:spcBef>
                          <a:spcPct val="20000"/>
                        </a:spcBef>
                        <a:spcAft>
                          <a:spcPct val="0"/>
                        </a:spcAft>
                        <a:buFont typeface="Arial" charset="0"/>
                        <a:defRPr kumimoji="1" sz="1000">
                          <a:solidFill>
                            <a:schemeClr val="tx1"/>
                          </a:solidFill>
                          <a:latin typeface="小塚明朝 Std EL" pitchFamily="18" charset="-128"/>
                          <a:ea typeface="小塚明朝 Std EL" pitchFamily="18" charset="-128"/>
                        </a:defRPr>
                      </a:lvl9pPr>
                    </a:lstStyle>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３：水の使用量</a:t>
                      </a:r>
                      <a:endParaRPr kumimoji="1" lang="ja-JP" altLang="en-AU"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1" marR="18001" marT="0" marB="0" anchor="ctr" horzOverflow="overflow">
                    <a:lnL w="6350" cap="flat" cmpd="sng" algn="ctr">
                      <a:solidFill>
                        <a:schemeClr val="bg1"/>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・会場での設備内容には限りがございますので、製造、加工及び調理に   </a:t>
                      </a:r>
                      <a:endPar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600"/>
                        </a:lnSpc>
                        <a:spcBef>
                          <a:spcPct val="0"/>
                        </a:spcBef>
                        <a:spcAft>
                          <a:spcPct val="0"/>
                        </a:spcAft>
                        <a:buClrTx/>
                        <a:buSzTx/>
                        <a:buFontTx/>
                        <a:buNone/>
                        <a:tabLst/>
                        <a:defRPr/>
                      </a:pPr>
                      <a:r>
                        <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多量の水の使用を必要とするものは取扱いできません。</a:t>
                      </a:r>
                    </a:p>
                  </a:txBody>
                  <a:tcPr marL="108006" marR="18001" marT="0" marB="0" anchor="ctr" horzOverflow="overflow">
                    <a:lnL w="3175" cap="flat" cmpd="sng" algn="ctr">
                      <a:solidFill>
                        <a:schemeClr val="bg1">
                          <a:lumMod val="6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26375">
                <a:tc>
                  <a:txBody>
                    <a:bodyPr/>
                    <a:lstStyle/>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４：加熱処理の原則</a:t>
                      </a:r>
                      <a:endParaRPr kumimoji="1" lang="ja-JP" altLang="en-AU"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1" marR="18001" marT="0" marB="0" anchor="ctr" horzOverflow="overflow">
                    <a:lnL w="6350" cap="flat" cmpd="sng" algn="ctr">
                      <a:solidFill>
                        <a:schemeClr val="bg1"/>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・加熱処理が必要な食材は、必ず、会場で提供前に加熱を行ってください。</a:t>
                      </a:r>
                    </a:p>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飲食店営業許可の規定では、加熱処理をした食材を会場で</a:t>
                      </a:r>
                      <a:endParaRPr kumimoji="1"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再度、調理することができません。</a:t>
                      </a:r>
                    </a:p>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108006" marR="18001" marT="0" marB="0" anchor="ctr" horzOverflow="overflow">
                    <a:lnL w="3175" cap="flat" cmpd="sng" algn="ctr">
                      <a:solidFill>
                        <a:schemeClr val="bg1">
                          <a:lumMod val="6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7" name="テキスト ボックス 170">
            <a:extLst>
              <a:ext uri="{FF2B5EF4-FFF2-40B4-BE49-F238E27FC236}">
                <a16:creationId xmlns:a16="http://schemas.microsoft.com/office/drawing/2014/main" xmlns="" id="{D60ED682-B832-CAB4-6A02-D28E87DC68CF}"/>
              </a:ext>
            </a:extLst>
          </p:cNvPr>
          <p:cNvSpPr txBox="1">
            <a:spLocks noChangeArrowheads="1"/>
          </p:cNvSpPr>
          <p:nvPr/>
        </p:nvSpPr>
        <p:spPr bwMode="auto">
          <a:xfrm>
            <a:off x="631825" y="6794221"/>
            <a:ext cx="620395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31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7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5pPr>
            <a:lvl6pPr marL="25146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6pPr>
            <a:lvl7pPr marL="29718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7pPr>
            <a:lvl8pPr marL="34290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8pPr>
            <a:lvl9pPr marL="3886200" indent="-228600" defTabSz="1016000" eaLnBrk="0" fontAlgn="base" hangingPunct="0">
              <a:spcBef>
                <a:spcPct val="20000"/>
              </a:spcBef>
              <a:spcAft>
                <a:spcPct val="0"/>
              </a:spcAft>
              <a:buFont typeface="Arial" panose="020B0604020202020204" pitchFamily="34" charset="0"/>
              <a:buChar char="»"/>
              <a:defRPr kumimoji="1" sz="22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800"/>
              </a:lnSpc>
              <a:spcBef>
                <a:spcPct val="0"/>
              </a:spcBef>
              <a:buFontTx/>
              <a:buNone/>
            </a:pPr>
            <a:r>
              <a:rPr lang="ja-JP" altLang="en-US" sz="1100">
                <a:latin typeface="メイリオ" panose="020B0604030504040204" pitchFamily="50" charset="-128"/>
                <a:ea typeface="メイリオ" panose="020B0604030504040204" pitchFamily="50" charset="-128"/>
              </a:rPr>
              <a:t>＊ご提出いただいた提供メニューや販売商品は、あらかじめ調理工程や食材の内容、販売品の</a:t>
            </a:r>
            <a:endParaRPr lang="en-US" altLang="ja-JP" sz="1100">
              <a:latin typeface="メイリオ" panose="020B0604030504040204" pitchFamily="50" charset="-128"/>
              <a:ea typeface="メイリオ" panose="020B0604030504040204" pitchFamily="50" charset="-128"/>
            </a:endParaRPr>
          </a:p>
          <a:p>
            <a:pPr eaLnBrk="1" hangingPunct="1">
              <a:lnSpc>
                <a:spcPts val="1800"/>
              </a:lnSpc>
              <a:spcBef>
                <a:spcPct val="0"/>
              </a:spcBef>
              <a:buFontTx/>
              <a:buNone/>
            </a:pPr>
            <a:r>
              <a:rPr lang="ja-JP" altLang="en-US" sz="1100">
                <a:latin typeface="メイリオ" panose="020B0604030504040204" pitchFamily="50" charset="-128"/>
                <a:ea typeface="メイリオ" panose="020B0604030504040204" pitchFamily="50" charset="-128"/>
              </a:rPr>
              <a:t>   包装形態等、確認をさせていただく場合がございます。</a:t>
            </a:r>
            <a:endParaRPr lang="en-US" altLang="ja-JP" sz="1100">
              <a:latin typeface="メイリオ" panose="020B0604030504040204" pitchFamily="50" charset="-128"/>
              <a:ea typeface="メイリオ" panose="020B0604030504040204" pitchFamily="50" charset="-128"/>
            </a:endParaRPr>
          </a:p>
          <a:p>
            <a:pPr eaLnBrk="1" hangingPunct="1">
              <a:lnSpc>
                <a:spcPts val="1800"/>
              </a:lnSpc>
              <a:spcBef>
                <a:spcPct val="0"/>
              </a:spcBef>
              <a:buFontTx/>
              <a:buNone/>
            </a:pPr>
            <a:endParaRPr lang="ja-JP" altLang="en-US" sz="1100">
              <a:latin typeface="メイリオ" panose="020B0604030504040204" pitchFamily="50" charset="-128"/>
              <a:ea typeface="メイリオ" panose="020B0604030504040204" pitchFamily="50" charset="-128"/>
            </a:endParaRPr>
          </a:p>
          <a:p>
            <a:pPr eaLnBrk="1" hangingPunct="1">
              <a:lnSpc>
                <a:spcPts val="1800"/>
              </a:lnSpc>
              <a:spcBef>
                <a:spcPct val="0"/>
              </a:spcBef>
              <a:buFontTx/>
              <a:buNone/>
            </a:pPr>
            <a:r>
              <a:rPr lang="ja-JP" altLang="en-US" sz="1100">
                <a:latin typeface="メイリオ" panose="020B0604030504040204" pitchFamily="50" charset="-128"/>
                <a:ea typeface="メイリオ" panose="020B0604030504040204" pitchFamily="50" charset="-128"/>
              </a:rPr>
              <a:t>＊出店者様へ提出をお願いするメニュー申請（飲食提供の場合）、販売品目申請（物販の場合）</a:t>
            </a:r>
            <a:endParaRPr lang="en-US" altLang="ja-JP" sz="1100">
              <a:latin typeface="メイリオ" panose="020B0604030504040204" pitchFamily="50" charset="-128"/>
              <a:ea typeface="メイリオ" panose="020B0604030504040204" pitchFamily="50" charset="-128"/>
            </a:endParaRPr>
          </a:p>
          <a:p>
            <a:pPr eaLnBrk="1" hangingPunct="1">
              <a:lnSpc>
                <a:spcPts val="1800"/>
              </a:lnSpc>
              <a:spcBef>
                <a:spcPct val="0"/>
              </a:spcBef>
              <a:buFontTx/>
              <a:buNone/>
            </a:pPr>
            <a:r>
              <a:rPr lang="en-US" altLang="ja-JP" sz="1100">
                <a:latin typeface="メイリオ" panose="020B0604030504040204" pitchFamily="50" charset="-128"/>
                <a:ea typeface="メイリオ" panose="020B0604030504040204" pitchFamily="50" charset="-128"/>
              </a:rPr>
              <a:t>   </a:t>
            </a:r>
            <a:r>
              <a:rPr lang="ja-JP" altLang="en-US" sz="1100">
                <a:latin typeface="メイリオ" panose="020B0604030504040204" pitchFamily="50" charset="-128"/>
                <a:ea typeface="メイリオ" panose="020B0604030504040204" pitchFamily="50" charset="-128"/>
              </a:rPr>
              <a:t>は豊島区保健所へ事前の提出が必要です。提出が遅れますと、出店に伴う営業許可や商品の</a:t>
            </a:r>
            <a:endParaRPr lang="en-US" altLang="ja-JP" sz="1100">
              <a:latin typeface="メイリオ" panose="020B0604030504040204" pitchFamily="50" charset="-128"/>
              <a:ea typeface="メイリオ" panose="020B0604030504040204" pitchFamily="50" charset="-128"/>
            </a:endParaRPr>
          </a:p>
          <a:p>
            <a:pPr eaLnBrk="1" hangingPunct="1">
              <a:lnSpc>
                <a:spcPts val="1800"/>
              </a:lnSpc>
              <a:spcBef>
                <a:spcPct val="0"/>
              </a:spcBef>
              <a:buFontTx/>
              <a:buNone/>
            </a:pPr>
            <a:r>
              <a:rPr lang="en-US" altLang="ja-JP" sz="1100">
                <a:latin typeface="メイリオ" panose="020B0604030504040204" pitchFamily="50" charset="-128"/>
                <a:ea typeface="メイリオ" panose="020B0604030504040204" pitchFamily="50" charset="-128"/>
              </a:rPr>
              <a:t>   </a:t>
            </a:r>
            <a:r>
              <a:rPr lang="ja-JP" altLang="en-US" sz="1100">
                <a:latin typeface="メイリオ" panose="020B0604030504040204" pitchFamily="50" charset="-128"/>
                <a:ea typeface="メイリオ" panose="020B0604030504040204" pitchFamily="50" charset="-128"/>
              </a:rPr>
              <a:t>販売許可の判断が遅れますので、事務局が指定する提出期日の厳守をお願いします。</a:t>
            </a:r>
          </a:p>
        </p:txBody>
      </p:sp>
      <p:sp>
        <p:nvSpPr>
          <p:cNvPr id="11" name="正方形/長方形 10">
            <a:extLst>
              <a:ext uri="{FF2B5EF4-FFF2-40B4-BE49-F238E27FC236}">
                <a16:creationId xmlns:a16="http://schemas.microsoft.com/office/drawing/2014/main" xmlns="" id="{FF01AD6D-5B8E-9D74-20BE-F7BE07AC3493}"/>
              </a:ext>
            </a:extLst>
          </p:cNvPr>
          <p:cNvSpPr/>
          <p:nvPr/>
        </p:nvSpPr>
        <p:spPr>
          <a:xfrm>
            <a:off x="562535" y="1159600"/>
            <a:ext cx="1669788" cy="2525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4FD23111-1218-7CFD-C61B-83C0EEF8A873}"/>
              </a:ext>
            </a:extLst>
          </p:cNvPr>
          <p:cNvSpPr txBox="1"/>
          <p:nvPr/>
        </p:nvSpPr>
        <p:spPr>
          <a:xfrm>
            <a:off x="632205" y="1176667"/>
            <a:ext cx="1600118" cy="261610"/>
          </a:xfrm>
          <a:prstGeom prst="rect">
            <a:avLst/>
          </a:prstGeom>
          <a:noFill/>
        </p:spPr>
        <p:txBody>
          <a:bodyPr wrap="none" rtlCol="0">
            <a:spAutoFit/>
          </a:bodyPr>
          <a:lstStyle/>
          <a:p>
            <a:r>
              <a:rPr kumimoji="1" lang="en-US" altLang="ja-JP" sz="1100" b="1">
                <a:solidFill>
                  <a:schemeClr val="bg1"/>
                </a:solidFill>
                <a:latin typeface="メイリオ" panose="020B0604030504040204" pitchFamily="50" charset="-128"/>
                <a:ea typeface="メイリオ" panose="020B0604030504040204" pitchFamily="50" charset="-128"/>
              </a:rPr>
              <a:t>6.</a:t>
            </a:r>
            <a:r>
              <a:rPr kumimoji="1" lang="ja-JP" altLang="en-US" sz="1100" b="1">
                <a:solidFill>
                  <a:schemeClr val="bg1"/>
                </a:solidFill>
                <a:latin typeface="メイリオ" panose="020B0604030504040204" pitchFamily="50" charset="-128"/>
                <a:ea typeface="メイリオ" panose="020B0604030504040204" pitchFamily="50" charset="-128"/>
              </a:rPr>
              <a:t>取り扱い食品の原則</a:t>
            </a:r>
          </a:p>
        </p:txBody>
      </p:sp>
      <p:sp>
        <p:nvSpPr>
          <p:cNvPr id="3" name="正方形/長方形 2">
            <a:extLst>
              <a:ext uri="{FF2B5EF4-FFF2-40B4-BE49-F238E27FC236}">
                <a16:creationId xmlns:a16="http://schemas.microsoft.com/office/drawing/2014/main" xmlns="" id="{60B67E93-3E02-7CD3-736B-FA4E47B521FE}"/>
              </a:ext>
            </a:extLst>
          </p:cNvPr>
          <p:cNvSpPr/>
          <p:nvPr/>
        </p:nvSpPr>
        <p:spPr>
          <a:xfrm>
            <a:off x="562535" y="1582310"/>
            <a:ext cx="5990665" cy="102571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46935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668</TotalTime>
  <Words>2981</Words>
  <Application>Microsoft Office PowerPoint</Application>
  <PresentationFormat>A4 210 x 297 mm</PresentationFormat>
  <Paragraphs>885</Paragraphs>
  <Slides>13</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13</vt:i4>
      </vt:variant>
    </vt:vector>
  </HeadingPairs>
  <TitlesOfParts>
    <vt:vector size="25" baseType="lpstr">
      <vt:lpstr>Meiryo UI</vt:lpstr>
      <vt:lpstr>ＭＳ Ｐゴシック</vt:lpstr>
      <vt:lpstr>メイリオ</vt:lpstr>
      <vt:lpstr>メイリオ</vt:lpstr>
      <vt:lpstr>小塚ゴシック Pro R</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novello 武藤清史</dc:creator>
  <cp:lastModifiedBy>Microsoft アカウント</cp:lastModifiedBy>
  <cp:revision>45</cp:revision>
  <cp:lastPrinted>2024-06-11T00:16:23Z</cp:lastPrinted>
  <dcterms:created xsi:type="dcterms:W3CDTF">2023-03-30T02:38:03Z</dcterms:created>
  <dcterms:modified xsi:type="dcterms:W3CDTF">2024-06-11T00:16:27Z</dcterms:modified>
</cp:coreProperties>
</file>