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1C2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00" autoAdjust="0"/>
    <p:restoredTop sz="94660"/>
  </p:normalViewPr>
  <p:slideViewPr>
    <p:cSldViewPr>
      <p:cViewPr varScale="1">
        <p:scale>
          <a:sx n="73" d="100"/>
          <a:sy n="73" d="100"/>
        </p:scale>
        <p:origin x="2544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E94B5807-BB46-426E-A313-844A0272A2C8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2450CF3F-2FE3-438B-8F9C-FFBA3690DF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999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0CF3F-2FE3-438B-8F9C-FFBA3690DFF5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03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92EAF-AF9F-430E-B876-1D6537D91A8E}" type="datetimeFigureOut">
              <a:rPr kumimoji="1" lang="ja-JP" altLang="en-US" smtClean="0"/>
              <a:pPr/>
              <a:t>2019/8/20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EE62-DF1F-4F2A-BA00-C726260DAF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t="10125" b="19051"/>
          <a:stretch/>
        </p:blipFill>
        <p:spPr>
          <a:xfrm>
            <a:off x="0" y="-50400"/>
            <a:ext cx="2592288" cy="61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0" y="561600"/>
            <a:ext cx="6858000" cy="954107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スキャナビフォーラム</a:t>
            </a:r>
            <a:r>
              <a:rPr kumimoji="1" lang="en-US" altLang="ja-JP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2019in</a:t>
            </a:r>
            <a:r>
              <a:rPr kumimoji="1" lang="ja-JP" altLang="en-US" sz="3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オホーツク</a:t>
            </a:r>
          </a:p>
          <a:p>
            <a:pPr algn="ctr"/>
            <a:r>
              <a:rPr lang="ja-JP" altLang="en-US" sz="2400" dirty="0">
                <a:solidFill>
                  <a:schemeClr val="bg1"/>
                </a:solidFill>
              </a:rPr>
              <a:t>＝ 参加企業募集のお知らせ ＝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156446" y="4736976"/>
            <a:ext cx="35621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令和元年 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８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 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２９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（木） 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14:00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17:00</a:t>
            </a:r>
            <a:endParaRPr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4583" y="4776741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　　時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64583" y="5120078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　場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52000" y="5075530"/>
            <a:ext cx="3506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北見経済センター　</a:t>
            </a:r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階「会議室」</a:t>
            </a:r>
          </a:p>
          <a:p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zh-TW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北見市北</a:t>
            </a:r>
            <a:r>
              <a:rPr lang="en-US" altLang="zh-TW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zh-TW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条東</a:t>
            </a:r>
            <a:r>
              <a:rPr lang="en-US" altLang="zh-TW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zh-TW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丁目</a:t>
            </a:r>
            <a:r>
              <a:rPr lang="en-US" altLang="zh-TW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zh-TW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電話：</a:t>
            </a:r>
            <a:r>
              <a:rPr lang="en-US" altLang="zh-TW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0157-23-4111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70151" y="5601648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開催内容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52000" y="5591077"/>
            <a:ext cx="55803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４</a:t>
            </a:r>
            <a:r>
              <a:rPr kumimoji="1"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:00</a:t>
            </a:r>
            <a:r>
              <a:rPr kumimoji="1"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kumimoji="1"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５</a:t>
            </a:r>
            <a:r>
              <a:rPr kumimoji="1"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:00</a:t>
            </a:r>
            <a:r>
              <a:rPr kumimoji="1"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情報提供</a:t>
            </a:r>
            <a:endParaRPr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＜テーマ＞　　　 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いまどきの採用活動と学生・大学の現状（仮題）</a:t>
            </a:r>
            <a:endParaRPr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＜スピーカー＞　道内企業経営者、道内大学キャリアセンターご担当者</a:t>
            </a:r>
          </a:p>
          <a:p>
            <a:endParaRPr kumimoji="1"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５</a:t>
            </a:r>
            <a:r>
              <a:rPr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:00</a:t>
            </a:r>
            <a:r>
              <a:rPr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７</a:t>
            </a:r>
            <a:r>
              <a:rPr lang="en-US" altLang="ja-JP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:00</a:t>
            </a:r>
            <a:r>
              <a:rPr lang="ja-JP" altLang="en-US" sz="1400" u="sng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名刺交換会・情報交換会</a:t>
            </a:r>
          </a:p>
          <a:p>
            <a:endParaRPr kumimoji="1" lang="ja-JP" altLang="en-US" sz="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＜形　式＞　　　大学・高校と企業が少人数で１つのテーブルを囲み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ホンネ</a:t>
            </a:r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で語り合っていただきます。</a:t>
            </a:r>
          </a:p>
          <a:p>
            <a:endParaRPr lang="ja-JP" altLang="en-US" sz="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400" spc="-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400" spc="-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終了後、懇親会を予定しています。是非ご参加ください。（会費：</a:t>
            </a:r>
            <a:r>
              <a:rPr lang="en-US" altLang="ja-JP" sz="1400" spc="-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3,000</a:t>
            </a:r>
            <a:r>
              <a:rPr lang="ja-JP" altLang="en-US" sz="1400" spc="-5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円）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64583" y="7553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募 集 数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52000" y="7546326"/>
            <a:ext cx="5346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２５社</a:t>
            </a:r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（１社</a:t>
            </a:r>
            <a:r>
              <a:rPr kumimoji="1"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名限定、先着順）　　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 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道内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42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商工会議所会員限定の事業です。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64583" y="7877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 加 校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52000" y="7870980"/>
            <a:ext cx="2675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１３大学・高校</a:t>
            </a:r>
            <a:r>
              <a:rPr kumimoji="1"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（裏面をご覧ください）</a:t>
            </a:r>
            <a:endParaRPr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64583" y="8201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 加 費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52000" y="8189233"/>
            <a:ext cx="4148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お一人様 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1,000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（税込、当日会場にてお支払いください）</a:t>
            </a:r>
            <a:endParaRPr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64583" y="8525935"/>
            <a:ext cx="1016930" cy="288000"/>
          </a:xfrm>
          <a:prstGeom prst="roundRect">
            <a:avLst/>
          </a:prstGeom>
          <a:solidFill>
            <a:srgbClr val="1C2F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36000" rtlCol="0" anchor="ctr"/>
          <a:lstStyle/>
          <a:p>
            <a:pPr algn="ctr"/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応募方法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0861" y="8516669"/>
            <a:ext cx="5700600" cy="6848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effectLst>
                  <a:glow rad="190500">
                    <a:srgbClr val="FF3300"/>
                  </a:glo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８月２２日（木）まで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に、別途参加申込書をメールまたは</a:t>
            </a:r>
            <a:r>
              <a:rPr kumimoji="1"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kumimoji="1" lang="ja-JP" altLang="en-US" sz="1200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にて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お申し込みください。</a:t>
            </a:r>
          </a:p>
          <a:p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本件担当 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北海道商工会議所連合会　政策企画部　穴水・立藤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</a:t>
            </a:r>
            <a:r>
              <a:rPr lang="ja-JP" altLang="en-US" sz="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電話：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011-241-6309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011-231-0726</a:t>
            </a:r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メール：</a:t>
            </a:r>
            <a:r>
              <a:rPr lang="en-US" altLang="ja-JP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scanavi@hokkaido.cci.or.jp</a:t>
            </a:r>
            <a:endParaRPr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二等辺三角形 20"/>
          <p:cNvSpPr/>
          <p:nvPr/>
        </p:nvSpPr>
        <p:spPr>
          <a:xfrm rot="10800000">
            <a:off x="836710" y="4314467"/>
            <a:ext cx="5184577" cy="459872"/>
          </a:xfrm>
          <a:prstGeom prst="triangle">
            <a:avLst/>
          </a:prstGeom>
          <a:gradFill flip="none" rotWithShape="1">
            <a:gsLst>
              <a:gs pos="0">
                <a:srgbClr val="00B0F0">
                  <a:lumMod val="20000"/>
                  <a:lumOff val="80000"/>
                </a:srgbClr>
              </a:gs>
              <a:gs pos="100000">
                <a:srgbClr val="00B0F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="" xmlns:a16="http://schemas.microsoft.com/office/drawing/2014/main" id="{B64E66F3-D02A-4866-B8D7-95A15CABCB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14" y="1640632"/>
            <a:ext cx="3430014" cy="2286676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="" xmlns:a16="http://schemas.microsoft.com/office/drawing/2014/main" id="{CB64BE3A-3DCE-4BEB-9874-5DE3DB0249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640633"/>
            <a:ext cx="3430016" cy="2286676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773BEAB3-82D9-4E93-B895-4BC68091663B}"/>
              </a:ext>
            </a:extLst>
          </p:cNvPr>
          <p:cNvSpPr txBox="1"/>
          <p:nvPr/>
        </p:nvSpPr>
        <p:spPr>
          <a:xfrm>
            <a:off x="0" y="3944888"/>
            <a:ext cx="6856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effectLst>
                  <a:glow rad="228600">
                    <a:srgbClr val="00B0F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大学・高校との密な連携で採用難から脱却を！</a:t>
            </a:r>
            <a:endParaRPr kumimoji="1" lang="en-US" altLang="ja-JP" sz="2400" dirty="0">
              <a:solidFill>
                <a:schemeClr val="bg1"/>
              </a:solidFill>
              <a:effectLst>
                <a:glow rad="228600">
                  <a:srgbClr val="00B0F0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-1014" y="167180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effectLst>
                  <a:glow rad="228600">
                    <a:srgbClr val="FF3300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御社は考えている通り「採用」できていますか？</a:t>
            </a:r>
          </a:p>
        </p:txBody>
      </p:sp>
      <p:sp>
        <p:nvSpPr>
          <p:cNvPr id="41" name="下矢印 40"/>
          <p:cNvSpPr/>
          <p:nvPr/>
        </p:nvSpPr>
        <p:spPr>
          <a:xfrm>
            <a:off x="3175958" y="2209145"/>
            <a:ext cx="504056" cy="1774512"/>
          </a:xfrm>
          <a:prstGeom prst="downArrow">
            <a:avLst>
              <a:gd name="adj1" fmla="val 50000"/>
              <a:gd name="adj2" fmla="val 105211"/>
            </a:avLst>
          </a:prstGeom>
          <a:gradFill>
            <a:gsLst>
              <a:gs pos="50000">
                <a:schemeClr val="bg1"/>
              </a:gs>
              <a:gs pos="0">
                <a:srgbClr val="FF3300"/>
              </a:gs>
              <a:gs pos="85000">
                <a:srgbClr val="00B0F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717032" y="3285057"/>
            <a:ext cx="3203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大学・高校の就職支援担当の方と直接、</a:t>
            </a:r>
          </a:p>
          <a:p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名刺交換・情報交換ができます！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32100" y="3280080"/>
            <a:ext cx="2640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後日、直接、連絡・訪問が可能に</a:t>
            </a:r>
          </a:p>
          <a:p>
            <a:r>
              <a:rPr lang="ja-JP" alt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なります！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0" y="4376936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＝ 開催概要 ＝</a:t>
            </a:r>
            <a:endParaRPr kumimoji="1"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-1014" y="9259669"/>
            <a:ext cx="6858000" cy="646331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endParaRPr kumimoji="1"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3"/>
          <a:srcRect l="1580" t="16001" r="73422" b="25673"/>
          <a:stretch/>
        </p:blipFill>
        <p:spPr>
          <a:xfrm>
            <a:off x="104231" y="9355101"/>
            <a:ext cx="576064" cy="448049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>
            <a:off x="684000" y="9252000"/>
            <a:ext cx="557716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スキャナビ北海道 </a:t>
            </a:r>
            <a:r>
              <a:rPr kumimoji="1"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https://www.hokkaido.cci.or.jp/scanavi-hokkaido/</a:t>
            </a:r>
            <a:r>
              <a:rPr kumimoji="1"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 </a:t>
            </a:r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とは･･･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→　道内</a:t>
            </a:r>
            <a:r>
              <a:rPr kumimoji="1" lang="en-US" altLang="ja-JP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42</a:t>
            </a:r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商工会議所と北海道商工会議所連合会が運営する「地域密着型就職支援サイト」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 道内の大学と企業が協力し、人材と企業のより的確なマッチングを目指しています。</a:t>
            </a: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5" t="5504" r="7430" b="6682"/>
          <a:stretch/>
        </p:blipFill>
        <p:spPr>
          <a:xfrm>
            <a:off x="6138664" y="9273480"/>
            <a:ext cx="602704" cy="623487"/>
          </a:xfrm>
          <a:prstGeom prst="rect">
            <a:avLst/>
          </a:prstGeom>
        </p:spPr>
      </p:pic>
      <p:sp>
        <p:nvSpPr>
          <p:cNvPr id="49" name="テキスト ボックス 48"/>
          <p:cNvSpPr txBox="1"/>
          <p:nvPr/>
        </p:nvSpPr>
        <p:spPr>
          <a:xfrm>
            <a:off x="4320132" y="0"/>
            <a:ext cx="2510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主催 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：オホーツク商工会議所協議会</a:t>
            </a:r>
            <a:endParaRPr kumimoji="1"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kumimoji="1" lang="ja-JP" altLang="en-US" sz="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北海道商工会議所連合会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6858000" cy="400110"/>
          </a:xfrm>
          <a:prstGeom prst="rect">
            <a:avLst/>
          </a:prstGeom>
          <a:solidFill>
            <a:srgbClr val="1C2F7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スキャナビフォーラム</a:t>
            </a:r>
            <a:r>
              <a:rPr kumimoji="1" lang="en-US" altLang="ja-JP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2019in</a:t>
            </a:r>
            <a:r>
              <a:rPr kumimoji="1"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オホーツク　参加申込書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24799"/>
              </p:ext>
            </p:extLst>
          </p:nvPr>
        </p:nvGraphicFramePr>
        <p:xfrm>
          <a:off x="180000" y="1116000"/>
          <a:ext cx="6480720" cy="169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245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企業・団体名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本社所在地・業種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担当者様　役職名・氏名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連絡用電話番号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連絡用メールアドレス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所属商工会議所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　　　　　　　）　商工会議所　　　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※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道内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42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商工会議所会員限定の事業です。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2000" y="2924906"/>
            <a:ext cx="3751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１．ご参加者の氏名等をご記入ください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（１社１名限定）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540000"/>
            <a:ext cx="5234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 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返信先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】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北海道商工会議所連合会　政策企画部　宛</a:t>
            </a: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（メール ： </a:t>
            </a:r>
            <a:r>
              <a:rPr kumimoji="1" lang="en-US" altLang="ja-JP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scanavi@hokkaido.cci.or.jp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kumimoji="1"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 </a:t>
            </a:r>
            <a:r>
              <a:rPr kumimoji="1"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011-231-0726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489297"/>
              </p:ext>
            </p:extLst>
          </p:nvPr>
        </p:nvGraphicFramePr>
        <p:xfrm>
          <a:off x="180000" y="3201905"/>
          <a:ext cx="648072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122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122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役職名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懇親会　　　参　加　　・　　不参加</a:t>
                      </a: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 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（参加費：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3,000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円）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2000" y="3864245"/>
            <a:ext cx="6654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２．情報交換会での面談希望校について、希望順に１～６までの数字（最大６大学まで）を各学校名</a:t>
            </a: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の前にご記入ください。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（１校に多数の希望がある場合は、抽選により決定させていただきます。</a:t>
            </a:r>
          </a:p>
          <a:p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ご希望に添えない場合がありますので、予めご了承ください。）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003422"/>
              </p:ext>
            </p:extLst>
          </p:nvPr>
        </p:nvGraphicFramePr>
        <p:xfrm>
          <a:off x="180000" y="4510576"/>
          <a:ext cx="6408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6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68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希望順位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参加大学名　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音順）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希望順位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参加学校名　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50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音順）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北見工業大学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（以下、高等学校）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札幌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国際</a:t>
                      </a:r>
                      <a:r>
                        <a:rPr kumimoji="1" lang="zh-CN" altLang="en-US" sz="1200" b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北海道網走桂陽高等学校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zh-CN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札幌大学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</a:t>
                      </a: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北見工業高等学校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東京農業大学</a:t>
                      </a:r>
                      <a:r>
                        <a:rPr kumimoji="1" lang="ja-JP" altLang="en-US" sz="1200" b="0" spc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1200" b="0" spc="-15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ｵﾎｰﾂｸｷｬﾝﾊﾟｽ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</a:t>
                      </a: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北見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商業</a:t>
                      </a: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高等学校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北翔大学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北海道北見緑陵高等学校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北海学園大学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北海道美幌高等学校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北海商科大学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北海道情報大学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71999" y="9147711"/>
            <a:ext cx="5285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４．スキャナビ北海道に登録していますか？　いずれかに○をお付けください。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946774"/>
              </p:ext>
            </p:extLst>
          </p:nvPr>
        </p:nvGraphicFramePr>
        <p:xfrm>
          <a:off x="174320" y="9430969"/>
          <a:ext cx="648072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登録している　（登録時期 ：　　　　　　　　　　）　　・　　登録していない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72000" y="7083623"/>
            <a:ext cx="6401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３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．学生の状況・内定状況等、大学・高等学校等にお聞きになりたいことをご記入ください。</a:t>
            </a:r>
            <a:r>
              <a:rPr lang="ja-JP" altLang="en-US" sz="1200" dirty="0">
                <a:solidFill>
                  <a:srgbClr val="FF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（必須）</a:t>
            </a: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併せて、関心のある「学部・学科、専門分野」等がありましたら、具体的にご記入ください。</a:t>
            </a: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（上記２と併せ、ご参考とさせていただきます。）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66689"/>
              </p:ext>
            </p:extLst>
          </p:nvPr>
        </p:nvGraphicFramePr>
        <p:xfrm>
          <a:off x="174320" y="7736212"/>
          <a:ext cx="6480720" cy="1321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321243"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角丸四角形 17"/>
          <p:cNvSpPr/>
          <p:nvPr/>
        </p:nvSpPr>
        <p:spPr>
          <a:xfrm>
            <a:off x="5589240" y="487048"/>
            <a:ext cx="1188000" cy="432000"/>
          </a:xfrm>
          <a:prstGeom prst="round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36000" rtlCol="0" anchor="ctr"/>
          <a:lstStyle/>
          <a:p>
            <a:pPr algn="ctr"/>
            <a:r>
              <a:rPr kumimoji="1" lang="ja-JP" altLang="en-US" sz="20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北見会場</a:t>
            </a:r>
          </a:p>
        </p:txBody>
      </p:sp>
    </p:spTree>
    <p:extLst>
      <p:ext uri="{BB962C8B-B14F-4D97-AF65-F5344CB8AC3E}">
        <p14:creationId xmlns:p14="http://schemas.microsoft.com/office/powerpoint/2010/main" val="1320024908"/>
      </p:ext>
    </p:extLst>
  </p:cSld>
  <p:clrMapOvr>
    <a:masterClrMapping/>
  </p:clrMapOvr>
</p:sld>
</file>

<file path=ppt/theme/theme1.xml><?xml version="1.0" encoding="utf-8"?>
<a:theme xmlns:a="http://schemas.openxmlformats.org/drawingml/2006/main" name="23_shoujou02_eigyouseisek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賞状 (営業成績)</TPFriendlyName>
    <NumericId xmlns="1119c2e5-8fb9-4d5f-baf1-202c530f2c34">-1</NumericId>
    <BusinessGroup xmlns="1119c2e5-8fb9-4d5f-baf1-202c530f2c34" xsi:nil="true"/>
    <SourceTitle xmlns="1119c2e5-8fb9-4d5f-baf1-202c530f2c34">賞状 (営業成績)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208531</Value>
      <Value>446927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2009-10-21T22:48:48+00:00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TP010286261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46447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7DB9C7-B583-4C11-91B1-FD0FF8368A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BD4E92-6C80-4242-8931-2788DB6DB2E0}">
  <ds:schemaRefs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1119c2e5-8fb9-4d5f-baf1-202c530f2c34"/>
    <ds:schemaRef ds:uri="http://purl.org/dc/elements/1.1/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2C8C82F-5A9C-469A-B78A-674F6E5C4B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提言書8.29吉田社長</Template>
  <TotalTime>0</TotalTime>
  <Words>275</Words>
  <Application>Microsoft Office PowerPoint</Application>
  <PresentationFormat>A4 210 x 297 mm</PresentationFormat>
  <Paragraphs>86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HGPｺﾞｼｯｸM</vt:lpstr>
      <vt:lpstr>HGP創英角ｺﾞｼｯｸUB</vt:lpstr>
      <vt:lpstr>ＭＳ Ｐゴシック</vt:lpstr>
      <vt:lpstr>Arial</vt:lpstr>
      <vt:lpstr>Calibri</vt:lpstr>
      <vt:lpstr>23_shoujou02_eigyouseiseki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2018-08-29T06:06:26Z</dcterms:created>
  <dcterms:modified xsi:type="dcterms:W3CDTF">2019-08-20T04:51:15Z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